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7EFEC"/>
          </a:solidFill>
        </a:fill>
      </a:tcStyle>
    </a:wholeTbl>
    <a:band1H>
      <a:tcStyle>
        <a:tcBdr/>
        <a:fill>
          <a:solidFill>
            <a:srgbClr val="CCDED6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CDED6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1D9A78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1D9A78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1D9A78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1D9A78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50FE0-4B31-B57D-6801-6AC31A584A3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5DA5D-0653-533B-4AB7-AED8AD5A669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673E1-F91A-8DAC-45C3-66948D77F42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225EC15-8C9B-4C91-8BF0-FD4834192041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BF903-B5A6-B142-5750-580BF836371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00AE2-0F97-272D-E9CC-BB7AC5BDC23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6A087B-7884-4FBA-94F1-308D54139BE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92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C0DB1-3328-0559-A603-3703616A9D8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63C4F5-7C28-9A60-31A8-CA43B29B3BC8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0D5EF-FF48-4015-0F9F-1A98F0BBA72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610946-9413-4E06-8421-AB72356BB696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8606B-9EDF-AE31-00B2-254D3634273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015D3-29CC-78DB-08F2-D493A7E083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36D2A5-8BF6-4847-A1FD-6698A29425D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299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ABB498-ACCD-1F1A-AA40-8469ADC30EF0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4FC0B-69A8-21E2-6C38-BDF33312DE45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A7F0F4-943F-0A69-A176-6AE0FF1CE6F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D00AACF-EEFA-47A4-B0F3-CBFC9EBDE843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54DAB-8CA1-0573-8AA4-D9BDA229EB7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FA7E5-9DAF-C28F-341D-E29688F9D5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C5140C-A4ED-4386-951B-65CC9A35E03B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73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7BA28-F7E7-602B-B666-2C918BD8A3F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D0095-9397-623F-027B-11D55A1AFE6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FFBB6-215A-5884-326C-6A7A710EE48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88B6FC2-ECEF-4041-AE43-6FB049EA1AB7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4A93A-73B5-AE6C-C65D-EED492FDE0C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C2B1D7-BFAF-D2B6-A10D-D487C64BB47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47331CA-E7BA-4E37-81A6-AB4920151DD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8997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25043-4628-00E1-E94C-C35A0073936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F842E-967F-5CED-A252-C1B3EDD72D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88725-D2D4-21A7-5CE9-C5129293109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4286861-C21F-40D7-93C2-A6C494C52CAA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7E5D1-6623-A37C-7507-6C9FBC0786F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DB17B-1344-B0ED-7A75-42E49BD4098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824062-420B-48E5-8457-B45E6BB3605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91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272B7-18DB-D8B9-8282-045ED9BEB4C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70C16-C241-90FB-196C-8683C8AFAE5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431C57-D8F8-185E-4521-FBC011CBE255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9FF0D0-6034-F2E7-3578-1354B8455A2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ED9315-48F8-4E64-8A68-1537D750ADAD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13DC-899F-32FD-F409-72055FE6547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A4F7-90E9-99FB-40D6-176C2685FB1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9E3120C-4BB6-4C51-8C43-4BC050F2759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53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0C20A-642B-21D9-FE57-D83C37B9DA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3EAD00-4E2C-2BE0-5101-AC3E99C13F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A821E-84E7-BB76-7F5C-1F369561F93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76B916-6C3C-7E62-5C36-E484FC7957F4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61EAD4-B587-E8D5-182B-C22B0A8813DB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685C19-8A27-3E54-5BA9-1437AFC2FDD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23DACA-3D05-4009-BDEF-6FE985265133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3AC1CC-6B6F-26FE-D481-B3214A56013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824CAD-A842-1176-94C8-9FAA926E12A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EBC9C7-35FC-455E-B961-0F0135B86BA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54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1C55-B653-FC88-129F-B9289CB2FD1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BD24AA-CC24-2DA0-15B5-796E67E0194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13021B7-4C4B-4920-9DDA-2752497CC28B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16869-CF70-BA1E-E425-743C7582070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B2560-A384-FFF6-B552-94FE8908FBF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997A77E-FF69-4171-8206-015476308A21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888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79C372-6C0F-67AD-6691-56F2D865D04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CC6EA45-C03C-41B9-8492-B28929EFC055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C79CC8-169D-3AEB-F683-160E4E4A0FE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EA2D3-386C-1046-9A8B-41E5A42840E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6AAF521-3D1A-4B4A-BE30-E5C0EA4B081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11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19881-C7C5-9479-59C0-DFC20D9CAA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DF309-1856-9F08-F9AD-4AD43A30628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2C731-53FC-6BF2-D24F-5891FA89A44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4EAA0-20D6-BF1D-AFCC-52C450ADC1C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6CFD23E-B9D1-4667-A471-3AD4927EDF11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16436-C55C-815E-55B4-8E816B3F6DD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C6F58-3444-B53B-0738-1D0F054EAFA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6658BC-3000-4280-8F57-17117EF6D976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190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80015-BBD7-66E8-AE1E-3A50396531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EEC49C-FF51-5CDE-A78C-02459882F3A9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1CDD47-B8F3-7C28-5E91-FAE4B070DD6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C0CCE1-189D-1EF9-EF47-D92F698CFA7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59EE38-6EF8-4FFF-9FD7-CB4D0FB7BDCC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083450-0ACC-CE91-754A-C6FDF61D816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D91A3-3DF8-F91F-574B-C49209B0F7C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0B38D68-E72F-49D2-BC9D-3057F3C124A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9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18BC5A-5016-A783-4636-50E9F56ADB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A48E2-E0EA-4D29-B3FA-646BF1AC5D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5D919-D95C-C21E-82F7-CE32DD2F9910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B3E1B06D-D996-4ACF-95BB-55BE36D6AEEB}" type="datetime1">
              <a:rPr lang="en-GB"/>
              <a:pPr lvl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C48B6-F9EE-E50E-02F1-1A0D99CF72A4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0E05C-34C2-9814-A488-147DF0736D3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91BC68B-5528-496A-88F7-E615D9E6DB6C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D6BF3E3-39E2-EF8E-A498-2B799139B7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291090"/>
            <a:ext cx="10515600" cy="932688"/>
          </a:xfrm>
        </p:spPr>
        <p:txBody>
          <a:bodyPr anchor="b"/>
          <a:lstStyle/>
          <a:p>
            <a:pPr lvl="0"/>
            <a:r>
              <a:rPr lang="en-US" dirty="0"/>
              <a:t>Cross-Code Changes – 13 February 2023</a:t>
            </a:r>
          </a:p>
        </p:txBody>
      </p:sp>
      <p:graphicFrame>
        <p:nvGraphicFramePr>
          <p:cNvPr id="3" name="Table 6">
            <a:extLst>
              <a:ext uri="{FF2B5EF4-FFF2-40B4-BE49-F238E27FC236}">
                <a16:creationId xmlns:a16="http://schemas.microsoft.com/office/drawing/2014/main" id="{10006687-196D-C28F-B893-F4AAA1BA1F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5337058"/>
              </p:ext>
            </p:extLst>
          </p:nvPr>
        </p:nvGraphicFramePr>
        <p:xfrm>
          <a:off x="699909" y="1393170"/>
          <a:ext cx="10306776" cy="404220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47184">
                  <a:extLst>
                    <a:ext uri="{9D8B030D-6E8A-4147-A177-3AD203B41FA5}">
                      <a16:colId xmlns:a16="http://schemas.microsoft.com/office/drawing/2014/main" val="2229445313"/>
                    </a:ext>
                  </a:extLst>
                </a:gridCol>
                <a:gridCol w="1364824">
                  <a:extLst>
                    <a:ext uri="{9D8B030D-6E8A-4147-A177-3AD203B41FA5}">
                      <a16:colId xmlns:a16="http://schemas.microsoft.com/office/drawing/2014/main" val="3405280190"/>
                    </a:ext>
                  </a:extLst>
                </a:gridCol>
                <a:gridCol w="2061569">
                  <a:extLst>
                    <a:ext uri="{9D8B030D-6E8A-4147-A177-3AD203B41FA5}">
                      <a16:colId xmlns:a16="http://schemas.microsoft.com/office/drawing/2014/main" val="1623719508"/>
                    </a:ext>
                  </a:extLst>
                </a:gridCol>
                <a:gridCol w="1628503">
                  <a:extLst>
                    <a:ext uri="{9D8B030D-6E8A-4147-A177-3AD203B41FA5}">
                      <a16:colId xmlns:a16="http://schemas.microsoft.com/office/drawing/2014/main" val="3234652117"/>
                    </a:ext>
                  </a:extLst>
                </a:gridCol>
                <a:gridCol w="1675095">
                  <a:extLst>
                    <a:ext uri="{9D8B030D-6E8A-4147-A177-3AD203B41FA5}">
                      <a16:colId xmlns:a16="http://schemas.microsoft.com/office/drawing/2014/main" val="1841950698"/>
                    </a:ext>
                  </a:extLst>
                </a:gridCol>
                <a:gridCol w="2129601">
                  <a:extLst>
                    <a:ext uri="{9D8B030D-6E8A-4147-A177-3AD203B41FA5}">
                      <a16:colId xmlns:a16="http://schemas.microsoft.com/office/drawing/2014/main" val="1179990437"/>
                    </a:ext>
                  </a:extLst>
                </a:gridCol>
              </a:tblGrid>
              <a:tr h="345259"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UNC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iGT UNC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BSC</a:t>
                      </a:r>
                    </a:p>
                  </a:txBody>
                  <a:tcPr marL="87764" marR="87764" marT="43882" marB="43882">
                    <a:solidFill>
                      <a:srgbClr val="1D9A78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DCUSA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SEC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700"/>
                        <a:t>REC</a:t>
                      </a:r>
                    </a:p>
                  </a:txBody>
                  <a:tcPr marL="87764" marR="87764" marT="43882" marB="43882"/>
                </a:tc>
                <a:extLst>
                  <a:ext uri="{0D108BD9-81ED-4DB2-BD59-A6C34878D82A}">
                    <a16:rowId xmlns:a16="http://schemas.microsoft.com/office/drawing/2014/main" val="2806960280"/>
                  </a:ext>
                </a:extLst>
              </a:tr>
              <a:tr h="609895"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834-837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No new Modifications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Mods: P450</a:t>
                      </a:r>
                    </a:p>
                    <a:p>
                      <a:pPr lvl="0"/>
                      <a:r>
                        <a:rPr lang="en-GB" sz="1300" b="1" dirty="0"/>
                        <a:t>CPs: None</a:t>
                      </a:r>
                    </a:p>
                    <a:p>
                      <a:pPr lvl="0"/>
                      <a:r>
                        <a:rPr lang="en-GB" sz="1300" b="1" dirty="0"/>
                        <a:t>Issues: 105 &amp; 106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DCP417-DCP418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DP224-231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R0084-R0093</a:t>
                      </a:r>
                    </a:p>
                  </a:txBody>
                  <a:tcPr marL="87764" marR="87764" marT="43882" marB="43882"/>
                </a:tc>
                <a:extLst>
                  <a:ext uri="{0D108BD9-81ED-4DB2-BD59-A6C34878D82A}">
                    <a16:rowId xmlns:a16="http://schemas.microsoft.com/office/drawing/2014/main" val="2334751840"/>
                  </a:ext>
                </a:extLst>
              </a:tr>
              <a:tr h="1096125"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836</a:t>
                      </a:r>
                      <a:r>
                        <a:rPr lang="en-GB" sz="1300" b="0" dirty="0"/>
                        <a:t> – relates to CSS and REC Change R0067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iGT UNC 132VV</a:t>
                      </a:r>
                      <a:r>
                        <a:rPr lang="en-GB" sz="1300" dirty="0"/>
                        <a:t> may have an impact to the DCUSA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dirty="0"/>
                        <a:t>Issues 105 &amp; 106 </a:t>
                      </a:r>
                      <a:r>
                        <a:rPr lang="en-GB" sz="1300" dirty="0"/>
                        <a:t>relate to financial BSC arrangements and have no cross-code impacts.</a:t>
                      </a:r>
                    </a:p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0" dirty="0"/>
                        <a:t>No cross-code impacts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dirty="0"/>
                        <a:t>No cross-code impacts</a:t>
                      </a:r>
                    </a:p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R0088</a:t>
                      </a:r>
                      <a:r>
                        <a:rPr lang="en-GB" sz="1300" dirty="0"/>
                        <a:t> – relates to XRN5186 (UNC Mod 701)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dirty="0"/>
                        <a:t>R0093</a:t>
                      </a:r>
                      <a:r>
                        <a:rPr lang="en-GB" sz="1300" dirty="0"/>
                        <a:t> – CSS Max Demand Volumes for MHHS Migration will have a cross-code impact on the BSC</a:t>
                      </a:r>
                    </a:p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extLst>
                  <a:ext uri="{0D108BD9-81ED-4DB2-BD59-A6C34878D82A}">
                    <a16:rowId xmlns:a16="http://schemas.microsoft.com/office/drawing/2014/main" val="3121153582"/>
                  </a:ext>
                </a:extLst>
              </a:tr>
              <a:tr h="1538633">
                <a:tc>
                  <a:txBody>
                    <a:bodyPr/>
                    <a:lstStyle/>
                    <a:p>
                      <a:pPr lvl="0"/>
                      <a:endParaRPr lang="en-GB" sz="1300" b="0" dirty="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endParaRPr lang="en-GB" sz="130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300" b="1" dirty="0"/>
                        <a:t>Upcoming</a:t>
                      </a:r>
                      <a:r>
                        <a:rPr lang="en-GB" sz="1300" dirty="0"/>
                        <a:t>:</a:t>
                      </a:r>
                    </a:p>
                    <a:p>
                      <a:pPr lvl="0"/>
                      <a:r>
                        <a:rPr lang="en-GB" sz="1300" dirty="0"/>
                        <a:t>A change related to the appointment of agents at Import Export Sites, which will have a REC cross-code impact</a:t>
                      </a:r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dirty="0"/>
                        <a:t>Upcoming: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/>
                        <a:t>A change related to the appointment of agents at Import Export Sites, which will have a REC cross-code impact</a:t>
                      </a:r>
                    </a:p>
                    <a:p>
                      <a:pPr lvl="0"/>
                      <a:endParaRPr lang="en-GB" sz="1300" dirty="0"/>
                    </a:p>
                  </a:txBody>
                  <a:tcPr marL="87764" marR="87764" marT="43882" marB="43882"/>
                </a:tc>
                <a:extLst>
                  <a:ext uri="{0D108BD9-81ED-4DB2-BD59-A6C34878D82A}">
                    <a16:rowId xmlns:a16="http://schemas.microsoft.com/office/drawing/2014/main" val="21907391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C03A70CA4FA14BBF439144431AB33A" ma:contentTypeVersion="6" ma:contentTypeDescription="Create a new document." ma:contentTypeScope="" ma:versionID="a1708e115fbc8078bc2afc52442f075e">
  <xsd:schema xmlns:xsd="http://www.w3.org/2001/XMLSchema" xmlns:xs="http://www.w3.org/2001/XMLSchema" xmlns:p="http://schemas.microsoft.com/office/2006/metadata/properties" xmlns:ns2="96ad9ca8-fad4-4e3b-a5ee-50c754fe7b1a" xmlns:ns3="d5e8df70-7ba7-462a-92bc-0eb2af61e599" targetNamespace="http://schemas.microsoft.com/office/2006/metadata/properties" ma:root="true" ma:fieldsID="91357206d1b8a2c00a6d484be722f513" ns2:_="" ns3:_="">
    <xsd:import namespace="96ad9ca8-fad4-4e3b-a5ee-50c754fe7b1a"/>
    <xsd:import namespace="d5e8df70-7ba7-462a-92bc-0eb2af61e5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ad9ca8-fad4-4e3b-a5ee-50c754fe7b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8df70-7ba7-462a-92bc-0eb2af61e59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E6F77E6-BD97-4ED5-BC62-7DBDEC9F739C}"/>
</file>

<file path=customXml/itemProps2.xml><?xml version="1.0" encoding="utf-8"?>
<ds:datastoreItem xmlns:ds="http://schemas.openxmlformats.org/officeDocument/2006/customXml" ds:itemID="{47E8E819-E973-4115-81A3-6D70A3F94BD7}"/>
</file>

<file path=customXml/itemProps3.xml><?xml version="1.0" encoding="utf-8"?>
<ds:datastoreItem xmlns:ds="http://schemas.openxmlformats.org/officeDocument/2006/customXml" ds:itemID="{4BB61B3F-D7C8-4066-A3A9-88C8C42CC4D9}"/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559</TotalTime>
  <Words>142</Words>
  <Application>Microsoft Office PowerPoint</Application>
  <PresentationFormat>Widescreen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Cross-Code Changes – 13 February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Cross-Code Changes – 11 July 2022</dc:title>
  <dc:creator>Colette Baldwin</dc:creator>
  <cp:lastModifiedBy>Colette Baldwin</cp:lastModifiedBy>
  <cp:revision>19</cp:revision>
  <dcterms:created xsi:type="dcterms:W3CDTF">2022-07-11T13:26:12Z</dcterms:created>
  <dcterms:modified xsi:type="dcterms:W3CDTF">2023-02-15T13:57:43Z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0x01010062C03A70CA4FA14BBF439144431AB33A</vt:lpwstr>
  </property>
</Properties>
</file>