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1" r:id="rId5"/>
    <p:sldId id="263" r:id="rId6"/>
  </p:sldIdLst>
  <p:sldSz cx="9144000" cy="6858000" type="screen4x3"/>
  <p:notesSz cx="9144000" cy="6858000"/>
  <p:custDataLst>
    <p:tags r:id="rId8"/>
  </p:custData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188" y="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DF0E2-34E0-41AB-8C23-731FF93C26BA}" type="datetimeFigureOut">
              <a:rPr lang="en-GB" smtClean="0"/>
              <a:t>10/02/2023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9528C-63D9-4D50-969B-2D34D6E62A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7159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005901"/>
            <a:ext cx="7772400" cy="13588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623564"/>
            <a:ext cx="6400800" cy="1617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475C6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475C6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488249"/>
            <a:ext cx="3977640" cy="427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488249"/>
            <a:ext cx="3977640" cy="427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475C6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31876" y="6333744"/>
            <a:ext cx="2014727" cy="12192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24636" y="209753"/>
            <a:ext cx="7423784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475C6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5638" y="2448305"/>
            <a:ext cx="8442960" cy="3505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017704"/>
            <a:ext cx="2926080" cy="323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017704"/>
            <a:ext cx="2103120" cy="323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017704"/>
            <a:ext cx="2103120" cy="323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 b="0" i="0" u="none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624636" y="1066800"/>
            <a:ext cx="773684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>
              <a:lnSpc>
                <a:spcPct val="100000"/>
              </a:lnSpc>
              <a:spcBef>
                <a:spcPts val="100"/>
              </a:spcBef>
              <a:tabLst>
                <a:tab pos="355600" algn="l"/>
                <a:tab pos="356235" algn="l"/>
              </a:tabLst>
            </a:pP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The</a:t>
            </a:r>
            <a:r>
              <a:rPr sz="1400" spc="-2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rules</a:t>
            </a:r>
            <a:r>
              <a:rPr sz="1400" spc="-1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and</a:t>
            </a:r>
            <a:r>
              <a:rPr sz="1400" spc="-3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principles</a:t>
            </a:r>
            <a:r>
              <a:rPr sz="1400" spc="-4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as to</a:t>
            </a:r>
            <a:r>
              <a:rPr sz="1400" spc="-1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how</a:t>
            </a:r>
            <a:r>
              <a:rPr sz="14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the</a:t>
            </a:r>
            <a:r>
              <a:rPr sz="14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GB market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is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structured</a:t>
            </a:r>
            <a:r>
              <a:rPr sz="1400" spc="-3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(currently</a:t>
            </a:r>
            <a:r>
              <a:rPr sz="1400" spc="-1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contained</a:t>
            </a:r>
            <a:r>
              <a:rPr sz="1400" spc="-1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within</a:t>
            </a:r>
            <a:r>
              <a:rPr sz="1400" spc="-3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the</a:t>
            </a:r>
            <a:r>
              <a:rPr sz="1400" spc="-1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industry</a:t>
            </a:r>
            <a:r>
              <a:rPr sz="1400" spc="-2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Codes)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are</a:t>
            </a:r>
            <a:r>
              <a:rPr sz="1400" spc="-1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fundamental</a:t>
            </a:r>
            <a:r>
              <a:rPr sz="1400" spc="-4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to</a:t>
            </a:r>
            <a:r>
              <a:rPr sz="1400" spc="-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the</a:t>
            </a:r>
            <a:r>
              <a:rPr sz="1400" spc="-1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current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and</a:t>
            </a:r>
            <a:r>
              <a:rPr sz="1400" spc="-3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future</a:t>
            </a:r>
            <a:r>
              <a:rPr sz="1400" spc="-3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operation</a:t>
            </a:r>
            <a:r>
              <a:rPr sz="1400" spc="-4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of</a:t>
            </a:r>
            <a:r>
              <a:rPr sz="1400" spc="-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the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GB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energy</a:t>
            </a:r>
            <a:r>
              <a:rPr sz="14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market,</a:t>
            </a:r>
            <a:r>
              <a:rPr sz="14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and</a:t>
            </a:r>
            <a:r>
              <a:rPr sz="1400" spc="-2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as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shown</a:t>
            </a:r>
            <a:r>
              <a:rPr sz="1400" spc="-1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below</a:t>
            </a:r>
            <a:r>
              <a:rPr sz="1400" spc="-3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impact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throughout</a:t>
            </a:r>
            <a:r>
              <a:rPr sz="1400" spc="-5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the</a:t>
            </a:r>
            <a:r>
              <a:rPr sz="1400" spc="-1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energy</a:t>
            </a:r>
            <a:r>
              <a:rPr sz="1400" spc="-2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value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chain,</a:t>
            </a:r>
            <a:r>
              <a:rPr sz="1400" spc="-2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in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terms</a:t>
            </a:r>
            <a:r>
              <a:rPr sz="1400" spc="-1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of</a:t>
            </a:r>
            <a:r>
              <a:rPr sz="1400" spc="-1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both</a:t>
            </a:r>
            <a:r>
              <a:rPr sz="14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total</a:t>
            </a:r>
            <a:r>
              <a:rPr sz="14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costs,</a:t>
            </a:r>
            <a:r>
              <a:rPr sz="1400" spc="-1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and</a:t>
            </a:r>
            <a:r>
              <a:rPr sz="14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how</a:t>
            </a:r>
            <a:r>
              <a:rPr sz="14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these</a:t>
            </a:r>
            <a:r>
              <a:rPr sz="1400" spc="-3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are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attributed</a:t>
            </a:r>
            <a:r>
              <a:rPr sz="1400" spc="-3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and</a:t>
            </a:r>
            <a:r>
              <a:rPr sz="14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recovered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between</a:t>
            </a:r>
            <a:r>
              <a:rPr sz="1400" spc="-5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different</a:t>
            </a:r>
            <a:r>
              <a:rPr sz="1400" spc="-5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4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parties</a:t>
            </a:r>
            <a:endParaRPr sz="1400" dirty="0"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81164" y="275574"/>
            <a:ext cx="7423784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3200" dirty="0">
                <a:latin typeface="Arial Nova" panose="020B0504020202020204" pitchFamily="34" charset="0"/>
              </a:rPr>
              <a:t>Role</a:t>
            </a:r>
            <a:r>
              <a:rPr sz="3200" spc="-85" dirty="0">
                <a:latin typeface="Arial Nova" panose="020B0504020202020204" pitchFamily="34" charset="0"/>
              </a:rPr>
              <a:t> </a:t>
            </a:r>
            <a:r>
              <a:rPr sz="3200" dirty="0">
                <a:latin typeface="Arial Nova" panose="020B0504020202020204" pitchFamily="34" charset="0"/>
              </a:rPr>
              <a:t>of</a:t>
            </a:r>
            <a:r>
              <a:rPr sz="3200" spc="-85" dirty="0">
                <a:latin typeface="Arial Nova" panose="020B0504020202020204" pitchFamily="34" charset="0"/>
              </a:rPr>
              <a:t> </a:t>
            </a:r>
            <a:r>
              <a:rPr sz="3200" dirty="0">
                <a:latin typeface="Arial Nova" panose="020B0504020202020204" pitchFamily="34" charset="0"/>
              </a:rPr>
              <a:t>industry</a:t>
            </a:r>
            <a:r>
              <a:rPr sz="3200" spc="-90" dirty="0">
                <a:latin typeface="Arial Nova" panose="020B0504020202020204" pitchFamily="34" charset="0"/>
              </a:rPr>
              <a:t> </a:t>
            </a:r>
            <a:r>
              <a:rPr sz="3200" dirty="0">
                <a:latin typeface="Arial Nova" panose="020B0504020202020204" pitchFamily="34" charset="0"/>
              </a:rPr>
              <a:t>Codes</a:t>
            </a:r>
            <a:r>
              <a:rPr sz="3200" spc="-60" dirty="0">
                <a:latin typeface="Arial Nova" panose="020B0504020202020204" pitchFamily="34" charset="0"/>
              </a:rPr>
              <a:t> </a:t>
            </a:r>
            <a:r>
              <a:rPr sz="3200" dirty="0">
                <a:latin typeface="Arial Nova" panose="020B0504020202020204" pitchFamily="34" charset="0"/>
              </a:rPr>
              <a:t>in</a:t>
            </a:r>
            <a:r>
              <a:rPr sz="3200" spc="-90" dirty="0">
                <a:latin typeface="Arial Nova" panose="020B0504020202020204" pitchFamily="34" charset="0"/>
              </a:rPr>
              <a:t> </a:t>
            </a:r>
            <a:r>
              <a:rPr sz="3200" dirty="0">
                <a:latin typeface="Arial Nova" panose="020B0504020202020204" pitchFamily="34" charset="0"/>
              </a:rPr>
              <a:t>the</a:t>
            </a:r>
            <a:r>
              <a:rPr sz="3200" spc="-80" dirty="0">
                <a:latin typeface="Arial Nova" panose="020B0504020202020204" pitchFamily="34" charset="0"/>
              </a:rPr>
              <a:t> </a:t>
            </a:r>
            <a:r>
              <a:rPr sz="3200" spc="-25" dirty="0">
                <a:latin typeface="Arial Nova" panose="020B0504020202020204" pitchFamily="34" charset="0"/>
              </a:rPr>
              <a:t>GB </a:t>
            </a:r>
            <a:r>
              <a:rPr sz="3200" spc="-10" dirty="0">
                <a:latin typeface="Arial Nova" panose="020B0504020202020204" pitchFamily="34" charset="0"/>
              </a:rPr>
              <a:t>market</a:t>
            </a:r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457554"/>
              </p:ext>
            </p:extLst>
          </p:nvPr>
        </p:nvGraphicFramePr>
        <p:xfrm>
          <a:off x="351155" y="2514600"/>
          <a:ext cx="8441690" cy="3505835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2949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7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7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7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Arial Nova" panose="020B0504020202020204" pitchFamily="34" charset="0"/>
                        </a:rPr>
                        <a:t>Cost</a:t>
                      </a:r>
                      <a:r>
                        <a:rPr sz="900" b="1" spc="-35" dirty="0">
                          <a:solidFill>
                            <a:srgbClr val="FFFFFF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20" dirty="0">
                          <a:solidFill>
                            <a:srgbClr val="FFFFFF"/>
                          </a:solidFill>
                          <a:latin typeface="Arial Nova" panose="020B0504020202020204" pitchFamily="34" charset="0"/>
                        </a:rPr>
                        <a:t>item</a:t>
                      </a:r>
                      <a:endParaRPr sz="900" dirty="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b="1" spc="-10" dirty="0" err="1">
                          <a:solidFill>
                            <a:srgbClr val="FFFFFF"/>
                          </a:solidFill>
                          <a:latin typeface="Arial Nova" panose="020B0504020202020204" pitchFamily="34" charset="0"/>
                        </a:rPr>
                        <a:t>Secto</a:t>
                      </a:r>
                      <a:r>
                        <a:rPr lang="en-GB" sz="900" b="1" spc="-10" dirty="0">
                          <a:solidFill>
                            <a:srgbClr val="FFFFFF"/>
                          </a:solidFill>
                          <a:latin typeface="Arial Nova" panose="020B0504020202020204" pitchFamily="34" charset="0"/>
                        </a:rPr>
                        <a:t>r</a:t>
                      </a:r>
                      <a:endParaRPr sz="900" dirty="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Arial Nova" panose="020B0504020202020204" pitchFamily="34" charset="0"/>
                        </a:rPr>
                        <a:t>Cost</a:t>
                      </a:r>
                      <a:r>
                        <a:rPr sz="900" b="1" spc="-40" dirty="0">
                          <a:solidFill>
                            <a:srgbClr val="FFFFFF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FFFFFF"/>
                          </a:solidFill>
                          <a:latin typeface="Arial Nova" panose="020B0504020202020204" pitchFamily="34" charset="0"/>
                        </a:rPr>
                        <a:t>impact/</a:t>
                      </a:r>
                      <a:r>
                        <a:rPr sz="900" b="1" spc="-30" dirty="0">
                          <a:solidFill>
                            <a:srgbClr val="FFFFFF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FFFFFF"/>
                          </a:solidFill>
                          <a:latin typeface="Arial Nova" panose="020B0504020202020204" pitchFamily="34" charset="0"/>
                        </a:rPr>
                        <a:t>driver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b="1" spc="-20" dirty="0">
                          <a:solidFill>
                            <a:srgbClr val="FFFFFF"/>
                          </a:solidFill>
                          <a:latin typeface="Arial Nova" panose="020B0504020202020204" pitchFamily="34" charset="0"/>
                        </a:rPr>
                        <a:t>Code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26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Transmission</a:t>
                      </a:r>
                      <a:r>
                        <a:rPr sz="900" b="1" spc="-5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Network</a:t>
                      </a:r>
                      <a:r>
                        <a:rPr sz="900" b="1" spc="-4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Use</a:t>
                      </a:r>
                      <a:r>
                        <a:rPr sz="900" b="1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of</a:t>
                      </a:r>
                      <a:r>
                        <a:rPr sz="900" b="1" spc="-2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System</a:t>
                      </a:r>
                      <a:r>
                        <a:rPr sz="900" b="1" spc="2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Charge</a:t>
                      </a:r>
                      <a:endParaRPr sz="900">
                        <a:latin typeface="Arial Nova" panose="020B0504020202020204" pitchFamily="34" charset="0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(TNUoS)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1750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Electricity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100330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Calculation</a:t>
                      </a:r>
                      <a:r>
                        <a:rPr sz="900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methodology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100330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900" spc="-2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CUSC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10033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Distribution</a:t>
                      </a:r>
                      <a:r>
                        <a:rPr sz="900" b="1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Use</a:t>
                      </a:r>
                      <a:r>
                        <a:rPr sz="900" b="1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of</a:t>
                      </a:r>
                      <a:r>
                        <a:rPr sz="900" b="1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System</a:t>
                      </a:r>
                      <a:r>
                        <a:rPr sz="900" b="1" spc="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Charge</a:t>
                      </a:r>
                      <a:r>
                        <a:rPr sz="900" b="1" spc="-2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(DUoS)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Electricity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Calculation</a:t>
                      </a:r>
                      <a:r>
                        <a:rPr sz="900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methodology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spc="-2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DCUSA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26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Balancing</a:t>
                      </a:r>
                      <a:r>
                        <a:rPr sz="900" b="1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Services</a:t>
                      </a:r>
                      <a:r>
                        <a:rPr sz="900" b="1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Use</a:t>
                      </a:r>
                      <a:r>
                        <a:rPr sz="900" b="1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of</a:t>
                      </a:r>
                      <a:r>
                        <a:rPr sz="900" b="1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System</a:t>
                      </a:r>
                      <a:r>
                        <a:rPr sz="900" b="1" spc="2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Charge</a:t>
                      </a:r>
                      <a:r>
                        <a:rPr sz="900" b="1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(BSUoS)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100330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Electricity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100330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Calculation</a:t>
                      </a:r>
                      <a:r>
                        <a:rPr sz="900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methodology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100330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BSC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10033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84"/>
                        </a:spcBef>
                      </a:pP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Renewable</a:t>
                      </a:r>
                      <a:r>
                        <a:rPr sz="900" b="1" spc="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Obligation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4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284"/>
                        </a:spcBef>
                      </a:pP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Electricity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4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284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Based</a:t>
                      </a:r>
                      <a:r>
                        <a:rPr sz="900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upon</a:t>
                      </a:r>
                      <a:r>
                        <a:rPr sz="900" spc="-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settlement</a:t>
                      </a:r>
                      <a:r>
                        <a:rPr sz="900" spc="-4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volumes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4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284"/>
                        </a:spcBef>
                      </a:pP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BSC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4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Feed-in</a:t>
                      </a:r>
                      <a:r>
                        <a:rPr sz="900" b="1" spc="-2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Tariff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Electricity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Based</a:t>
                      </a:r>
                      <a:r>
                        <a:rPr sz="900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upon</a:t>
                      </a:r>
                      <a:r>
                        <a:rPr sz="900" spc="-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settlement</a:t>
                      </a:r>
                      <a:r>
                        <a:rPr sz="900" spc="-4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volumes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BSC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Contracts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for</a:t>
                      </a:r>
                      <a:r>
                        <a:rPr sz="900" b="1" spc="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Difference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Electricity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Based</a:t>
                      </a:r>
                      <a:r>
                        <a:rPr sz="900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upon</a:t>
                      </a:r>
                      <a:r>
                        <a:rPr sz="900" spc="-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settlement</a:t>
                      </a:r>
                      <a:r>
                        <a:rPr sz="900" spc="-4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volumes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BSC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Capacity</a:t>
                      </a:r>
                      <a:r>
                        <a:rPr sz="900" b="1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Market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Electricity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Based</a:t>
                      </a:r>
                      <a:r>
                        <a:rPr sz="900" spc="-3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upon</a:t>
                      </a:r>
                      <a:r>
                        <a:rPr sz="900" spc="-2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settlement</a:t>
                      </a:r>
                      <a:r>
                        <a:rPr sz="900" spc="-5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volumes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BSC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556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Transmission</a:t>
                      </a:r>
                      <a:r>
                        <a:rPr sz="900" b="1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and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distribution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losses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Electricity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Loss</a:t>
                      </a: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calculation</a:t>
                      </a:r>
                      <a:r>
                        <a:rPr sz="900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methodology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CUSC</a:t>
                      </a:r>
                      <a:r>
                        <a:rPr sz="900" spc="-2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and</a:t>
                      </a: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DCUSA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Wholesale</a:t>
                      </a:r>
                      <a:r>
                        <a:rPr sz="900" b="1" spc="-2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energy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Electricity</a:t>
                      </a:r>
                      <a:r>
                        <a:rPr sz="900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and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gas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Imbalance</a:t>
                      </a:r>
                      <a:r>
                        <a:rPr sz="900" spc="-3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and</a:t>
                      </a:r>
                      <a:r>
                        <a:rPr sz="900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contract</a:t>
                      </a:r>
                      <a:r>
                        <a:rPr sz="900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notification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BSC, </a:t>
                      </a: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UNC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Gas</a:t>
                      </a:r>
                      <a:r>
                        <a:rPr sz="900" b="1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transmission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Gas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Entry</a:t>
                      </a:r>
                      <a:r>
                        <a:rPr sz="900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and</a:t>
                      </a:r>
                      <a:r>
                        <a:rPr sz="900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Exit</a:t>
                      </a:r>
                      <a:r>
                        <a:rPr sz="900" spc="-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charges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UNC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Gas</a:t>
                      </a:r>
                      <a:r>
                        <a:rPr sz="900" b="1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distribution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Gas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System</a:t>
                      </a:r>
                      <a:r>
                        <a:rPr sz="900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and</a:t>
                      </a:r>
                      <a:r>
                        <a:rPr sz="900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User</a:t>
                      </a:r>
                      <a:r>
                        <a:rPr sz="900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charges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UNC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36195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923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Unidentified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gas</a:t>
                      </a:r>
                      <a:r>
                        <a:rPr sz="900" b="1" spc="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2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(UIG)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44450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Gas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44450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Unidentified</a:t>
                      </a:r>
                      <a:r>
                        <a:rPr sz="900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gas</a:t>
                      </a:r>
                      <a:r>
                        <a:rPr sz="900" spc="-2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calculation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44450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UNC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4445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923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Connections</a:t>
                      </a:r>
                      <a:r>
                        <a:rPr sz="900" b="1" spc="-1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to</a:t>
                      </a:r>
                      <a:r>
                        <a:rPr sz="900" b="1" spc="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the</a:t>
                      </a:r>
                      <a:r>
                        <a:rPr sz="900" b="1" spc="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network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44450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Electricity</a:t>
                      </a:r>
                      <a:r>
                        <a:rPr sz="900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and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gas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44450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Calculation</a:t>
                      </a:r>
                      <a:r>
                        <a:rPr sz="900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methodology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44450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UNC,</a:t>
                      </a: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CUSC,</a:t>
                      </a: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DCUSA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4445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923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DCC</a:t>
                      </a:r>
                      <a:r>
                        <a:rPr sz="900" b="1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services</a:t>
                      </a:r>
                      <a:endParaRPr sz="900" dirty="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44450" marB="0"/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Electricity</a:t>
                      </a:r>
                      <a:r>
                        <a:rPr sz="900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and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gas</a:t>
                      </a:r>
                      <a:endParaRPr sz="900" dirty="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44450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Calculation</a:t>
                      </a:r>
                      <a:r>
                        <a:rPr sz="900" spc="-3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 </a:t>
                      </a:r>
                      <a:r>
                        <a:rPr sz="900" spc="-10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methodology</a:t>
                      </a:r>
                      <a:endParaRPr sz="90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44450" marB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spc="-25" dirty="0">
                          <a:solidFill>
                            <a:srgbClr val="475C6C"/>
                          </a:solidFill>
                          <a:latin typeface="Arial Nova" panose="020B0504020202020204" pitchFamily="34" charset="0"/>
                        </a:rPr>
                        <a:t>SEC</a:t>
                      </a:r>
                      <a:endParaRPr sz="900" dirty="0">
                        <a:latin typeface="Arial Nova" panose="020B0504020202020204" pitchFamily="34" charset="0"/>
                        <a:cs typeface="Arial"/>
                      </a:endParaRPr>
                    </a:p>
                  </a:txBody>
                  <a:tcPr marL="0" marR="0" marT="4445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6669764-5302-A957-7D29-C46B79EDFBA5}"/>
              </a:ext>
            </a:extLst>
          </p:cNvPr>
          <p:cNvSpPr txBox="1"/>
          <p:nvPr/>
        </p:nvSpPr>
        <p:spPr>
          <a:xfrm rot="2248668">
            <a:off x="-371643" y="3258344"/>
            <a:ext cx="9910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Does anyone have a visual of Transmission/whole of the market??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264922" y="4670349"/>
            <a:ext cx="1129665" cy="515620"/>
          </a:xfrm>
          <a:custGeom>
            <a:avLst/>
            <a:gdLst/>
            <a:ahLst/>
            <a:cxnLst/>
            <a:rect l="l" t="t" r="r" b="b"/>
            <a:pathLst>
              <a:path w="1129665" h="515620">
                <a:moveTo>
                  <a:pt x="1043432" y="0"/>
                </a:moveTo>
                <a:lnTo>
                  <a:pt x="85853" y="0"/>
                </a:lnTo>
                <a:lnTo>
                  <a:pt x="52435" y="6752"/>
                </a:lnTo>
                <a:lnTo>
                  <a:pt x="25145" y="25161"/>
                </a:lnTo>
                <a:lnTo>
                  <a:pt x="6746" y="52452"/>
                </a:lnTo>
                <a:lnTo>
                  <a:pt x="0" y="85852"/>
                </a:lnTo>
                <a:lnTo>
                  <a:pt x="0" y="429260"/>
                </a:lnTo>
                <a:lnTo>
                  <a:pt x="6746" y="462659"/>
                </a:lnTo>
                <a:lnTo>
                  <a:pt x="25145" y="489950"/>
                </a:lnTo>
                <a:lnTo>
                  <a:pt x="52435" y="508359"/>
                </a:lnTo>
                <a:lnTo>
                  <a:pt x="85853" y="515112"/>
                </a:lnTo>
                <a:lnTo>
                  <a:pt x="1043432" y="515112"/>
                </a:lnTo>
                <a:lnTo>
                  <a:pt x="1076847" y="508359"/>
                </a:lnTo>
                <a:lnTo>
                  <a:pt x="1104136" y="489950"/>
                </a:lnTo>
                <a:lnTo>
                  <a:pt x="1122536" y="462659"/>
                </a:lnTo>
                <a:lnTo>
                  <a:pt x="1129284" y="429260"/>
                </a:lnTo>
                <a:lnTo>
                  <a:pt x="1129284" y="85852"/>
                </a:lnTo>
                <a:lnTo>
                  <a:pt x="1122536" y="52452"/>
                </a:lnTo>
                <a:lnTo>
                  <a:pt x="1104136" y="25161"/>
                </a:lnTo>
                <a:lnTo>
                  <a:pt x="1076847" y="6752"/>
                </a:lnTo>
                <a:lnTo>
                  <a:pt x="1043432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Arial Nova" panose="020B0504020202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4746" y="4803699"/>
            <a:ext cx="39243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BSC</a:t>
            </a:r>
            <a:endParaRPr sz="1400" dirty="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930142" y="4690161"/>
            <a:ext cx="1135380" cy="486409"/>
          </a:xfrm>
          <a:custGeom>
            <a:avLst/>
            <a:gdLst/>
            <a:ahLst/>
            <a:cxnLst/>
            <a:rect l="l" t="t" r="r" b="b"/>
            <a:pathLst>
              <a:path w="1135379" h="486410">
                <a:moveTo>
                  <a:pt x="1054353" y="0"/>
                </a:moveTo>
                <a:lnTo>
                  <a:pt x="81025" y="0"/>
                </a:lnTo>
                <a:lnTo>
                  <a:pt x="49506" y="6373"/>
                </a:lnTo>
                <a:lnTo>
                  <a:pt x="23748" y="23749"/>
                </a:lnTo>
                <a:lnTo>
                  <a:pt x="6373" y="49506"/>
                </a:lnTo>
                <a:lnTo>
                  <a:pt x="0" y="81025"/>
                </a:lnTo>
                <a:lnTo>
                  <a:pt x="0" y="405130"/>
                </a:lnTo>
                <a:lnTo>
                  <a:pt x="6373" y="436649"/>
                </a:lnTo>
                <a:lnTo>
                  <a:pt x="23749" y="462407"/>
                </a:lnTo>
                <a:lnTo>
                  <a:pt x="49506" y="479782"/>
                </a:lnTo>
                <a:lnTo>
                  <a:pt x="81025" y="486156"/>
                </a:lnTo>
                <a:lnTo>
                  <a:pt x="1054353" y="486156"/>
                </a:lnTo>
                <a:lnTo>
                  <a:pt x="1085873" y="479782"/>
                </a:lnTo>
                <a:lnTo>
                  <a:pt x="1111630" y="462406"/>
                </a:lnTo>
                <a:lnTo>
                  <a:pt x="1129006" y="436649"/>
                </a:lnTo>
                <a:lnTo>
                  <a:pt x="1135379" y="405130"/>
                </a:lnTo>
                <a:lnTo>
                  <a:pt x="1135379" y="81025"/>
                </a:lnTo>
                <a:lnTo>
                  <a:pt x="1129006" y="49506"/>
                </a:lnTo>
                <a:lnTo>
                  <a:pt x="1111630" y="23749"/>
                </a:lnTo>
                <a:lnTo>
                  <a:pt x="1085873" y="6373"/>
                </a:lnTo>
                <a:lnTo>
                  <a:pt x="1054353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Arial Nova" panose="020B05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039107" y="4701844"/>
            <a:ext cx="91821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5745" marR="5080" indent="-233679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Distribution </a:t>
            </a:r>
            <a:r>
              <a:rPr sz="1400" spc="-2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Code</a:t>
            </a:r>
            <a:endParaRPr sz="14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220969" y="4699305"/>
            <a:ext cx="995680" cy="486409"/>
          </a:xfrm>
          <a:custGeom>
            <a:avLst/>
            <a:gdLst/>
            <a:ahLst/>
            <a:cxnLst/>
            <a:rect l="l" t="t" r="r" b="b"/>
            <a:pathLst>
              <a:path w="995679" h="486410">
                <a:moveTo>
                  <a:pt x="914146" y="0"/>
                </a:moveTo>
                <a:lnTo>
                  <a:pt x="81025" y="0"/>
                </a:lnTo>
                <a:lnTo>
                  <a:pt x="49506" y="6373"/>
                </a:lnTo>
                <a:lnTo>
                  <a:pt x="23749" y="23748"/>
                </a:lnTo>
                <a:lnTo>
                  <a:pt x="6373" y="49506"/>
                </a:lnTo>
                <a:lnTo>
                  <a:pt x="0" y="81025"/>
                </a:lnTo>
                <a:lnTo>
                  <a:pt x="0" y="405129"/>
                </a:lnTo>
                <a:lnTo>
                  <a:pt x="6373" y="436649"/>
                </a:lnTo>
                <a:lnTo>
                  <a:pt x="23749" y="462406"/>
                </a:lnTo>
                <a:lnTo>
                  <a:pt x="49506" y="479782"/>
                </a:lnTo>
                <a:lnTo>
                  <a:pt x="81025" y="486155"/>
                </a:lnTo>
                <a:lnTo>
                  <a:pt x="914146" y="486155"/>
                </a:lnTo>
                <a:lnTo>
                  <a:pt x="945665" y="479782"/>
                </a:lnTo>
                <a:lnTo>
                  <a:pt x="971423" y="462406"/>
                </a:lnTo>
                <a:lnTo>
                  <a:pt x="988798" y="436649"/>
                </a:lnTo>
                <a:lnTo>
                  <a:pt x="995172" y="405129"/>
                </a:lnTo>
                <a:lnTo>
                  <a:pt x="995172" y="81025"/>
                </a:lnTo>
                <a:lnTo>
                  <a:pt x="988798" y="49506"/>
                </a:lnTo>
                <a:lnTo>
                  <a:pt x="971423" y="23748"/>
                </a:lnTo>
                <a:lnTo>
                  <a:pt x="945665" y="6373"/>
                </a:lnTo>
                <a:lnTo>
                  <a:pt x="914146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Arial Nova" panose="020B0504020202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493892" y="4710938"/>
            <a:ext cx="451484" cy="4540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7150">
              <a:lnSpc>
                <a:spcPct val="100000"/>
              </a:lnSpc>
              <a:spcBef>
                <a:spcPts val="105"/>
              </a:spcBef>
            </a:pPr>
            <a:r>
              <a:rPr sz="1400" spc="-2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Grid</a:t>
            </a:r>
            <a:endParaRPr sz="14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2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Code</a:t>
            </a:r>
            <a:endParaRPr sz="14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784094" y="4679493"/>
            <a:ext cx="917575" cy="487680"/>
          </a:xfrm>
          <a:custGeom>
            <a:avLst/>
            <a:gdLst/>
            <a:ahLst/>
            <a:cxnLst/>
            <a:rect l="l" t="t" r="r" b="b"/>
            <a:pathLst>
              <a:path w="917575" h="487679">
                <a:moveTo>
                  <a:pt x="836167" y="0"/>
                </a:moveTo>
                <a:lnTo>
                  <a:pt x="81279" y="0"/>
                </a:lnTo>
                <a:lnTo>
                  <a:pt x="49666" y="6395"/>
                </a:lnTo>
                <a:lnTo>
                  <a:pt x="23828" y="23828"/>
                </a:lnTo>
                <a:lnTo>
                  <a:pt x="6395" y="49666"/>
                </a:lnTo>
                <a:lnTo>
                  <a:pt x="0" y="81280"/>
                </a:lnTo>
                <a:lnTo>
                  <a:pt x="0" y="406400"/>
                </a:lnTo>
                <a:lnTo>
                  <a:pt x="6395" y="438013"/>
                </a:lnTo>
                <a:lnTo>
                  <a:pt x="23828" y="463851"/>
                </a:lnTo>
                <a:lnTo>
                  <a:pt x="49666" y="481284"/>
                </a:lnTo>
                <a:lnTo>
                  <a:pt x="81279" y="487680"/>
                </a:lnTo>
                <a:lnTo>
                  <a:pt x="836167" y="487680"/>
                </a:lnTo>
                <a:lnTo>
                  <a:pt x="867781" y="481284"/>
                </a:lnTo>
                <a:lnTo>
                  <a:pt x="893619" y="463851"/>
                </a:lnTo>
                <a:lnTo>
                  <a:pt x="911052" y="438013"/>
                </a:lnTo>
                <a:lnTo>
                  <a:pt x="917448" y="406400"/>
                </a:lnTo>
                <a:lnTo>
                  <a:pt x="917448" y="81280"/>
                </a:lnTo>
                <a:lnTo>
                  <a:pt x="911052" y="49666"/>
                </a:lnTo>
                <a:lnTo>
                  <a:pt x="893619" y="23828"/>
                </a:lnTo>
                <a:lnTo>
                  <a:pt x="867781" y="6395"/>
                </a:lnTo>
                <a:lnTo>
                  <a:pt x="836167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Arial Nova" panose="020B0504020202020204" pitchFamily="34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19222" y="4798745"/>
            <a:ext cx="64770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DCUSA</a:t>
            </a:r>
            <a:endParaRPr sz="14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587754" y="4664252"/>
            <a:ext cx="995680" cy="512445"/>
          </a:xfrm>
          <a:custGeom>
            <a:avLst/>
            <a:gdLst/>
            <a:ahLst/>
            <a:cxnLst/>
            <a:rect l="l" t="t" r="r" b="b"/>
            <a:pathLst>
              <a:path w="995680" h="512445">
                <a:moveTo>
                  <a:pt x="909828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3"/>
                </a:lnTo>
                <a:lnTo>
                  <a:pt x="0" y="426719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909828" y="512063"/>
                </a:lnTo>
                <a:lnTo>
                  <a:pt x="943040" y="505354"/>
                </a:lnTo>
                <a:lnTo>
                  <a:pt x="970168" y="487060"/>
                </a:lnTo>
                <a:lnTo>
                  <a:pt x="988462" y="459932"/>
                </a:lnTo>
                <a:lnTo>
                  <a:pt x="995172" y="426719"/>
                </a:lnTo>
                <a:lnTo>
                  <a:pt x="995172" y="85343"/>
                </a:lnTo>
                <a:lnTo>
                  <a:pt x="988462" y="52131"/>
                </a:lnTo>
                <a:lnTo>
                  <a:pt x="970168" y="25003"/>
                </a:lnTo>
                <a:lnTo>
                  <a:pt x="943040" y="6709"/>
                </a:lnTo>
                <a:lnTo>
                  <a:pt x="909828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Arial Nova" panose="020B050402020202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820418" y="4796079"/>
            <a:ext cx="52959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CUSC</a:t>
            </a:r>
            <a:endParaRPr sz="14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424674" y="4690161"/>
            <a:ext cx="917575" cy="486409"/>
          </a:xfrm>
          <a:custGeom>
            <a:avLst/>
            <a:gdLst/>
            <a:ahLst/>
            <a:cxnLst/>
            <a:rect l="l" t="t" r="r" b="b"/>
            <a:pathLst>
              <a:path w="917575" h="486410">
                <a:moveTo>
                  <a:pt x="836422" y="0"/>
                </a:moveTo>
                <a:lnTo>
                  <a:pt x="81025" y="0"/>
                </a:lnTo>
                <a:lnTo>
                  <a:pt x="49506" y="6373"/>
                </a:lnTo>
                <a:lnTo>
                  <a:pt x="23749" y="23749"/>
                </a:lnTo>
                <a:lnTo>
                  <a:pt x="6373" y="49506"/>
                </a:lnTo>
                <a:lnTo>
                  <a:pt x="0" y="81025"/>
                </a:lnTo>
                <a:lnTo>
                  <a:pt x="0" y="405130"/>
                </a:lnTo>
                <a:lnTo>
                  <a:pt x="6373" y="436649"/>
                </a:lnTo>
                <a:lnTo>
                  <a:pt x="23749" y="462407"/>
                </a:lnTo>
                <a:lnTo>
                  <a:pt x="49506" y="479782"/>
                </a:lnTo>
                <a:lnTo>
                  <a:pt x="81025" y="486156"/>
                </a:lnTo>
                <a:lnTo>
                  <a:pt x="836422" y="486156"/>
                </a:lnTo>
                <a:lnTo>
                  <a:pt x="867941" y="479782"/>
                </a:lnTo>
                <a:lnTo>
                  <a:pt x="893699" y="462406"/>
                </a:lnTo>
                <a:lnTo>
                  <a:pt x="911074" y="436649"/>
                </a:lnTo>
                <a:lnTo>
                  <a:pt x="917448" y="405130"/>
                </a:lnTo>
                <a:lnTo>
                  <a:pt x="917448" y="81025"/>
                </a:lnTo>
                <a:lnTo>
                  <a:pt x="911074" y="49506"/>
                </a:lnTo>
                <a:lnTo>
                  <a:pt x="893699" y="23749"/>
                </a:lnTo>
                <a:lnTo>
                  <a:pt x="867941" y="6373"/>
                </a:lnTo>
                <a:lnTo>
                  <a:pt x="836422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Arial Nova" panose="020B0504020202020204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689596" y="4808525"/>
            <a:ext cx="39243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SEC</a:t>
            </a:r>
            <a:endParaRPr sz="14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159931" y="2044025"/>
            <a:ext cx="1302418" cy="495733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0" tIns="0" rIns="0" bIns="0" rtlCol="0"/>
          <a:lstStyle>
            <a:defPPr>
              <a:defRPr kern="0"/>
            </a:def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dirty="0">
                <a:solidFill>
                  <a:schemeClr val="bg1"/>
                </a:solidFill>
                <a:latin typeface="Arial Nova" panose="020B0504020202020204" pitchFamily="34" charset="0"/>
              </a:rPr>
              <a:t>Ofgem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416810" y="2949752"/>
            <a:ext cx="1469390" cy="55207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0" tIns="59055" rIns="0" bIns="0" rtlCol="0">
            <a:spAutoFit/>
          </a:bodyPr>
          <a:lstStyle/>
          <a:p>
            <a:pPr marL="383540" marR="127000" indent="-250190">
              <a:lnSpc>
                <a:spcPct val="100000"/>
              </a:lnSpc>
              <a:spcBef>
                <a:spcPts val="465"/>
              </a:spcBef>
            </a:pPr>
            <a:r>
              <a:rPr sz="1600" spc="-1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Transmission Licence</a:t>
            </a:r>
            <a:endParaRPr sz="16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293610" y="2955849"/>
            <a:ext cx="1469390" cy="54886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0" tIns="55880" rIns="0" bIns="0" rtlCol="0">
            <a:spAutoFit/>
          </a:bodyPr>
          <a:lstStyle/>
          <a:p>
            <a:pPr marL="426720">
              <a:lnSpc>
                <a:spcPct val="100000"/>
              </a:lnSpc>
              <a:spcBef>
                <a:spcPts val="440"/>
              </a:spcBef>
            </a:pPr>
            <a:r>
              <a:rPr sz="1600" spc="-1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Supply</a:t>
            </a:r>
            <a:endParaRPr sz="16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  <a:p>
            <a:pPr marL="385445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Licence</a:t>
            </a:r>
            <a:endParaRPr sz="16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672074" y="2955849"/>
            <a:ext cx="1469390" cy="54886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0" tIns="558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40"/>
              </a:spcBef>
            </a:pPr>
            <a:r>
              <a:rPr sz="1600" spc="-1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Distribution</a:t>
            </a:r>
            <a:endParaRPr sz="16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  <a:p>
            <a:pPr marL="1270" algn="ctr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Licence</a:t>
            </a:r>
            <a:endParaRPr sz="16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049013" y="2952801"/>
            <a:ext cx="1470660" cy="550151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0" tIns="5715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450"/>
              </a:spcBef>
            </a:pPr>
            <a:r>
              <a:rPr sz="1600" spc="-1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Generation</a:t>
            </a:r>
            <a:endParaRPr sz="1600" dirty="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  <a:p>
            <a:pPr marL="635" algn="ctr">
              <a:lnSpc>
                <a:spcPct val="100000"/>
              </a:lnSpc>
            </a:pPr>
            <a:r>
              <a:rPr sz="1600" spc="-1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Licence</a:t>
            </a:r>
            <a:endParaRPr sz="1600" dirty="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82497" y="2955849"/>
            <a:ext cx="1569720" cy="54886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0" tIns="558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40"/>
              </a:spcBef>
            </a:pPr>
            <a:r>
              <a:rPr sz="1600" spc="-1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Interconnector</a:t>
            </a:r>
            <a:endParaRPr sz="16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Licence</a:t>
            </a:r>
            <a:endParaRPr sz="160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140964" y="3550208"/>
            <a:ext cx="2578735" cy="1156335"/>
          </a:xfrm>
          <a:custGeom>
            <a:avLst/>
            <a:gdLst/>
            <a:ahLst/>
            <a:cxnLst/>
            <a:rect l="l" t="t" r="r" b="b"/>
            <a:pathLst>
              <a:path w="2578735" h="1156335">
                <a:moveTo>
                  <a:pt x="370967" y="155829"/>
                </a:moveTo>
                <a:lnTo>
                  <a:pt x="242697" y="99060"/>
                </a:lnTo>
                <a:lnTo>
                  <a:pt x="228473" y="131191"/>
                </a:lnTo>
                <a:lnTo>
                  <a:pt x="356743" y="187833"/>
                </a:lnTo>
                <a:lnTo>
                  <a:pt x="370967" y="155829"/>
                </a:lnTo>
                <a:close/>
              </a:path>
              <a:path w="2578735" h="1156335">
                <a:moveTo>
                  <a:pt x="595376" y="254889"/>
                </a:moveTo>
                <a:lnTo>
                  <a:pt x="467106" y="198247"/>
                </a:lnTo>
                <a:lnTo>
                  <a:pt x="453009" y="230378"/>
                </a:lnTo>
                <a:lnTo>
                  <a:pt x="581279" y="287020"/>
                </a:lnTo>
                <a:lnTo>
                  <a:pt x="595376" y="254889"/>
                </a:lnTo>
                <a:close/>
              </a:path>
              <a:path w="2578735" h="1156335">
                <a:moveTo>
                  <a:pt x="819785" y="354076"/>
                </a:moveTo>
                <a:lnTo>
                  <a:pt x="691515" y="297434"/>
                </a:lnTo>
                <a:lnTo>
                  <a:pt x="677418" y="329438"/>
                </a:lnTo>
                <a:lnTo>
                  <a:pt x="805688" y="386080"/>
                </a:lnTo>
                <a:lnTo>
                  <a:pt x="819785" y="354076"/>
                </a:lnTo>
                <a:close/>
              </a:path>
              <a:path w="2578735" h="1156335">
                <a:moveTo>
                  <a:pt x="1044321" y="453263"/>
                </a:moveTo>
                <a:lnTo>
                  <a:pt x="916051" y="396494"/>
                </a:lnTo>
                <a:lnTo>
                  <a:pt x="901827" y="428625"/>
                </a:lnTo>
                <a:lnTo>
                  <a:pt x="1030097" y="485267"/>
                </a:lnTo>
                <a:lnTo>
                  <a:pt x="1044321" y="453263"/>
                </a:lnTo>
                <a:close/>
              </a:path>
              <a:path w="2578735" h="1156335">
                <a:moveTo>
                  <a:pt x="1268730" y="552323"/>
                </a:moveTo>
                <a:lnTo>
                  <a:pt x="1140460" y="495681"/>
                </a:lnTo>
                <a:lnTo>
                  <a:pt x="1126236" y="527812"/>
                </a:lnTo>
                <a:lnTo>
                  <a:pt x="1254506" y="584454"/>
                </a:lnTo>
                <a:lnTo>
                  <a:pt x="1268730" y="552323"/>
                </a:lnTo>
                <a:close/>
              </a:path>
              <a:path w="2578735" h="1156335">
                <a:moveTo>
                  <a:pt x="1357630" y="1140460"/>
                </a:moveTo>
                <a:lnTo>
                  <a:pt x="1338999" y="1097788"/>
                </a:lnTo>
                <a:lnTo>
                  <a:pt x="1310640" y="1032764"/>
                </a:lnTo>
                <a:lnTo>
                  <a:pt x="1288161" y="1059637"/>
                </a:lnTo>
                <a:lnTo>
                  <a:pt x="117741" y="82207"/>
                </a:lnTo>
                <a:lnTo>
                  <a:pt x="132334" y="88646"/>
                </a:lnTo>
                <a:lnTo>
                  <a:pt x="146558" y="56642"/>
                </a:lnTo>
                <a:lnTo>
                  <a:pt x="18288" y="0"/>
                </a:lnTo>
                <a:lnTo>
                  <a:pt x="11176" y="16002"/>
                </a:lnTo>
                <a:lnTo>
                  <a:pt x="0" y="29464"/>
                </a:lnTo>
                <a:lnTo>
                  <a:pt x="1265669" y="1086548"/>
                </a:lnTo>
                <a:lnTo>
                  <a:pt x="1243203" y="1113409"/>
                </a:lnTo>
                <a:lnTo>
                  <a:pt x="1357630" y="1140460"/>
                </a:lnTo>
                <a:close/>
              </a:path>
              <a:path w="2578735" h="1156335">
                <a:moveTo>
                  <a:pt x="1493139" y="651510"/>
                </a:moveTo>
                <a:lnTo>
                  <a:pt x="1364869" y="594868"/>
                </a:lnTo>
                <a:lnTo>
                  <a:pt x="1350772" y="626872"/>
                </a:lnTo>
                <a:lnTo>
                  <a:pt x="1479042" y="683514"/>
                </a:lnTo>
                <a:lnTo>
                  <a:pt x="1493139" y="651510"/>
                </a:lnTo>
                <a:close/>
              </a:path>
              <a:path w="2578735" h="1156335">
                <a:moveTo>
                  <a:pt x="1717548" y="750697"/>
                </a:moveTo>
                <a:lnTo>
                  <a:pt x="1589278" y="694055"/>
                </a:lnTo>
                <a:lnTo>
                  <a:pt x="1575181" y="726059"/>
                </a:lnTo>
                <a:lnTo>
                  <a:pt x="1703451" y="782701"/>
                </a:lnTo>
                <a:lnTo>
                  <a:pt x="1717548" y="750697"/>
                </a:lnTo>
                <a:close/>
              </a:path>
              <a:path w="2578735" h="1156335">
                <a:moveTo>
                  <a:pt x="1942084" y="849757"/>
                </a:moveTo>
                <a:lnTo>
                  <a:pt x="1813814" y="793115"/>
                </a:lnTo>
                <a:lnTo>
                  <a:pt x="1799590" y="825258"/>
                </a:lnTo>
                <a:lnTo>
                  <a:pt x="1927860" y="881888"/>
                </a:lnTo>
                <a:lnTo>
                  <a:pt x="1942084" y="849757"/>
                </a:lnTo>
                <a:close/>
              </a:path>
              <a:path w="2578735" h="1156335">
                <a:moveTo>
                  <a:pt x="2166493" y="948944"/>
                </a:moveTo>
                <a:lnTo>
                  <a:pt x="2038223" y="892302"/>
                </a:lnTo>
                <a:lnTo>
                  <a:pt x="2023999" y="924306"/>
                </a:lnTo>
                <a:lnTo>
                  <a:pt x="2152269" y="980948"/>
                </a:lnTo>
                <a:lnTo>
                  <a:pt x="2166493" y="948944"/>
                </a:lnTo>
                <a:close/>
              </a:path>
              <a:path w="2578735" h="1156335">
                <a:moveTo>
                  <a:pt x="2390902" y="1048131"/>
                </a:moveTo>
                <a:lnTo>
                  <a:pt x="2262632" y="991489"/>
                </a:lnTo>
                <a:lnTo>
                  <a:pt x="2248535" y="1023493"/>
                </a:lnTo>
                <a:lnTo>
                  <a:pt x="2376805" y="1080135"/>
                </a:lnTo>
                <a:lnTo>
                  <a:pt x="2390902" y="1048131"/>
                </a:lnTo>
                <a:close/>
              </a:path>
              <a:path w="2578735" h="1156335">
                <a:moveTo>
                  <a:pt x="2578735" y="1150239"/>
                </a:moveTo>
                <a:lnTo>
                  <a:pt x="2562644" y="1130808"/>
                </a:lnTo>
                <a:lnTo>
                  <a:pt x="2503805" y="1059688"/>
                </a:lnTo>
                <a:lnTo>
                  <a:pt x="2489670" y="1091717"/>
                </a:lnTo>
                <a:lnTo>
                  <a:pt x="2487041" y="1090549"/>
                </a:lnTo>
                <a:lnTo>
                  <a:pt x="2472944" y="1122680"/>
                </a:lnTo>
                <a:lnTo>
                  <a:pt x="2475509" y="1123810"/>
                </a:lnTo>
                <a:lnTo>
                  <a:pt x="2461387" y="1155827"/>
                </a:lnTo>
                <a:lnTo>
                  <a:pt x="2578735" y="1150239"/>
                </a:lnTo>
                <a:close/>
              </a:path>
            </a:pathLst>
          </a:custGeom>
          <a:solidFill>
            <a:srgbClr val="E94934"/>
          </a:solidFill>
        </p:spPr>
        <p:txBody>
          <a:bodyPr wrap="square" lIns="0" tIns="0" rIns="0" bIns="0" rtlCol="0"/>
          <a:lstStyle/>
          <a:p>
            <a:endParaRPr>
              <a:latin typeface="Arial Nova" panose="020B0504020202020204" pitchFamily="34" charset="0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831088" y="3549065"/>
            <a:ext cx="7054215" cy="1153795"/>
          </a:xfrm>
          <a:custGeom>
            <a:avLst/>
            <a:gdLst/>
            <a:ahLst/>
            <a:cxnLst/>
            <a:rect l="l" t="t" r="r" b="b"/>
            <a:pathLst>
              <a:path w="7054215" h="1153795">
                <a:moveTo>
                  <a:pt x="3784092" y="1133602"/>
                </a:moveTo>
                <a:lnTo>
                  <a:pt x="3730625" y="1042924"/>
                </a:lnTo>
                <a:lnTo>
                  <a:pt x="3666744" y="1141603"/>
                </a:lnTo>
                <a:lnTo>
                  <a:pt x="3784092" y="1133602"/>
                </a:lnTo>
                <a:close/>
              </a:path>
              <a:path w="7054215" h="1153795">
                <a:moveTo>
                  <a:pt x="3893312" y="1028573"/>
                </a:moveTo>
                <a:lnTo>
                  <a:pt x="3875532" y="998347"/>
                </a:lnTo>
                <a:lnTo>
                  <a:pt x="3754628" y="1069467"/>
                </a:lnTo>
                <a:lnTo>
                  <a:pt x="3772535" y="1099693"/>
                </a:lnTo>
                <a:lnTo>
                  <a:pt x="3893312" y="1028573"/>
                </a:lnTo>
                <a:close/>
              </a:path>
              <a:path w="7054215" h="1153795">
                <a:moveTo>
                  <a:pt x="4104640" y="903986"/>
                </a:moveTo>
                <a:lnTo>
                  <a:pt x="4086860" y="873760"/>
                </a:lnTo>
                <a:lnTo>
                  <a:pt x="3966083" y="945007"/>
                </a:lnTo>
                <a:lnTo>
                  <a:pt x="3983863" y="975233"/>
                </a:lnTo>
                <a:lnTo>
                  <a:pt x="4104640" y="903986"/>
                </a:lnTo>
                <a:close/>
              </a:path>
              <a:path w="7054215" h="1153795">
                <a:moveTo>
                  <a:pt x="4316095" y="779526"/>
                </a:moveTo>
                <a:lnTo>
                  <a:pt x="4298315" y="749300"/>
                </a:lnTo>
                <a:lnTo>
                  <a:pt x="4177538" y="820420"/>
                </a:lnTo>
                <a:lnTo>
                  <a:pt x="4195318" y="850646"/>
                </a:lnTo>
                <a:lnTo>
                  <a:pt x="4316095" y="779526"/>
                </a:lnTo>
                <a:close/>
              </a:path>
              <a:path w="7054215" h="1153795">
                <a:moveTo>
                  <a:pt x="4527550" y="654939"/>
                </a:moveTo>
                <a:lnTo>
                  <a:pt x="4509770" y="624713"/>
                </a:lnTo>
                <a:lnTo>
                  <a:pt x="4388866" y="695960"/>
                </a:lnTo>
                <a:lnTo>
                  <a:pt x="4406646" y="726059"/>
                </a:lnTo>
                <a:lnTo>
                  <a:pt x="4527550" y="654939"/>
                </a:lnTo>
                <a:close/>
              </a:path>
              <a:path w="7054215" h="1153795">
                <a:moveTo>
                  <a:pt x="4738878" y="530352"/>
                </a:moveTo>
                <a:lnTo>
                  <a:pt x="4721098" y="500253"/>
                </a:lnTo>
                <a:lnTo>
                  <a:pt x="4600321" y="571373"/>
                </a:lnTo>
                <a:lnTo>
                  <a:pt x="4618101" y="601599"/>
                </a:lnTo>
                <a:lnTo>
                  <a:pt x="4738878" y="530352"/>
                </a:lnTo>
                <a:close/>
              </a:path>
              <a:path w="7054215" h="1153795">
                <a:moveTo>
                  <a:pt x="4950333" y="405892"/>
                </a:moveTo>
                <a:lnTo>
                  <a:pt x="4932553" y="375666"/>
                </a:lnTo>
                <a:lnTo>
                  <a:pt x="4811776" y="446786"/>
                </a:lnTo>
                <a:lnTo>
                  <a:pt x="4829556" y="477012"/>
                </a:lnTo>
                <a:lnTo>
                  <a:pt x="4950333" y="405892"/>
                </a:lnTo>
                <a:close/>
              </a:path>
              <a:path w="7054215" h="1153795">
                <a:moveTo>
                  <a:pt x="5161788" y="281305"/>
                </a:moveTo>
                <a:lnTo>
                  <a:pt x="5143881" y="251079"/>
                </a:lnTo>
                <a:lnTo>
                  <a:pt x="5023104" y="322326"/>
                </a:lnTo>
                <a:lnTo>
                  <a:pt x="5040884" y="352425"/>
                </a:lnTo>
                <a:lnTo>
                  <a:pt x="5161788" y="281305"/>
                </a:lnTo>
                <a:close/>
              </a:path>
              <a:path w="7054215" h="1153795">
                <a:moveTo>
                  <a:pt x="5373116" y="156845"/>
                </a:moveTo>
                <a:lnTo>
                  <a:pt x="5355336" y="126619"/>
                </a:lnTo>
                <a:lnTo>
                  <a:pt x="5234559" y="197739"/>
                </a:lnTo>
                <a:lnTo>
                  <a:pt x="5252339" y="227965"/>
                </a:lnTo>
                <a:lnTo>
                  <a:pt x="5373116" y="156845"/>
                </a:lnTo>
                <a:close/>
              </a:path>
              <a:path w="7054215" h="1153795">
                <a:moveTo>
                  <a:pt x="7054088" y="1141857"/>
                </a:moveTo>
                <a:lnTo>
                  <a:pt x="7034873" y="1102741"/>
                </a:lnTo>
                <a:lnTo>
                  <a:pt x="7002272" y="1036320"/>
                </a:lnTo>
                <a:lnTo>
                  <a:pt x="6981012" y="1064234"/>
                </a:lnTo>
                <a:lnTo>
                  <a:pt x="5586984" y="3175"/>
                </a:lnTo>
                <a:lnTo>
                  <a:pt x="5576303" y="17157"/>
                </a:lnTo>
                <a:lnTo>
                  <a:pt x="5572887" y="0"/>
                </a:lnTo>
                <a:lnTo>
                  <a:pt x="5571274" y="330"/>
                </a:lnTo>
                <a:lnTo>
                  <a:pt x="5571236" y="127"/>
                </a:lnTo>
                <a:lnTo>
                  <a:pt x="5567680" y="1041"/>
                </a:lnTo>
                <a:lnTo>
                  <a:pt x="99745" y="1084605"/>
                </a:lnTo>
                <a:lnTo>
                  <a:pt x="92925" y="1050163"/>
                </a:lnTo>
                <a:lnTo>
                  <a:pt x="0" y="1122172"/>
                </a:lnTo>
                <a:lnTo>
                  <a:pt x="113372" y="1153287"/>
                </a:lnTo>
                <a:lnTo>
                  <a:pt x="107251" y="1122426"/>
                </a:lnTo>
                <a:lnTo>
                  <a:pt x="106565" y="1119022"/>
                </a:lnTo>
                <a:lnTo>
                  <a:pt x="4934458" y="162179"/>
                </a:lnTo>
                <a:lnTo>
                  <a:pt x="1351813" y="1073924"/>
                </a:lnTo>
                <a:lnTo>
                  <a:pt x="1343152" y="1040003"/>
                </a:lnTo>
                <a:lnTo>
                  <a:pt x="1254252" y="1116838"/>
                </a:lnTo>
                <a:lnTo>
                  <a:pt x="1369187" y="1141857"/>
                </a:lnTo>
                <a:lnTo>
                  <a:pt x="1361617" y="1112266"/>
                </a:lnTo>
                <a:lnTo>
                  <a:pt x="1360512" y="1107948"/>
                </a:lnTo>
                <a:lnTo>
                  <a:pt x="5460733" y="64490"/>
                </a:lnTo>
                <a:lnTo>
                  <a:pt x="5446014" y="73152"/>
                </a:lnTo>
                <a:lnTo>
                  <a:pt x="5463794" y="103378"/>
                </a:lnTo>
                <a:lnTo>
                  <a:pt x="5523954" y="67957"/>
                </a:lnTo>
                <a:lnTo>
                  <a:pt x="4926990" y="1052385"/>
                </a:lnTo>
                <a:lnTo>
                  <a:pt x="4896993" y="1034161"/>
                </a:lnTo>
                <a:lnTo>
                  <a:pt x="4887468" y="1151382"/>
                </a:lnTo>
                <a:lnTo>
                  <a:pt x="4986909" y="1088771"/>
                </a:lnTo>
                <a:lnTo>
                  <a:pt x="4981676" y="1085596"/>
                </a:lnTo>
                <a:lnTo>
                  <a:pt x="4957000" y="1070622"/>
                </a:lnTo>
                <a:lnTo>
                  <a:pt x="5580494" y="42430"/>
                </a:lnTo>
                <a:lnTo>
                  <a:pt x="6959752" y="1092136"/>
                </a:lnTo>
                <a:lnTo>
                  <a:pt x="6938518" y="1120013"/>
                </a:lnTo>
                <a:lnTo>
                  <a:pt x="7054088" y="1141857"/>
                </a:lnTo>
                <a:close/>
              </a:path>
            </a:pathLst>
          </a:custGeom>
          <a:solidFill>
            <a:srgbClr val="475C6C"/>
          </a:solidFill>
        </p:spPr>
        <p:txBody>
          <a:bodyPr wrap="square" lIns="0" tIns="0" rIns="0" bIns="0" rtlCol="0"/>
          <a:lstStyle/>
          <a:p>
            <a:endParaRPr>
              <a:latin typeface="Arial Nova" panose="020B0504020202020204" pitchFamily="34" charset="0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31088" y="3549319"/>
            <a:ext cx="4887595" cy="1151255"/>
          </a:xfrm>
          <a:custGeom>
            <a:avLst/>
            <a:gdLst/>
            <a:ahLst/>
            <a:cxnLst/>
            <a:rect l="l" t="t" r="r" b="b"/>
            <a:pathLst>
              <a:path w="4887595" h="1151254">
                <a:moveTo>
                  <a:pt x="4887595" y="1151128"/>
                </a:moveTo>
                <a:lnTo>
                  <a:pt x="4874615" y="1094613"/>
                </a:lnTo>
                <a:lnTo>
                  <a:pt x="4861306" y="1036574"/>
                </a:lnTo>
                <a:lnTo>
                  <a:pt x="4834255" y="1058837"/>
                </a:lnTo>
                <a:lnTo>
                  <a:pt x="3966845" y="5715"/>
                </a:lnTo>
                <a:lnTo>
                  <a:pt x="3954018" y="16256"/>
                </a:lnTo>
                <a:lnTo>
                  <a:pt x="3949446" y="0"/>
                </a:lnTo>
                <a:lnTo>
                  <a:pt x="3946817" y="736"/>
                </a:lnTo>
                <a:lnTo>
                  <a:pt x="3945915" y="990"/>
                </a:lnTo>
                <a:lnTo>
                  <a:pt x="96558" y="1076820"/>
                </a:lnTo>
                <a:lnTo>
                  <a:pt x="87122" y="1043051"/>
                </a:lnTo>
                <a:lnTo>
                  <a:pt x="0" y="1121918"/>
                </a:lnTo>
                <a:lnTo>
                  <a:pt x="115430" y="1144270"/>
                </a:lnTo>
                <a:lnTo>
                  <a:pt x="107289" y="1115187"/>
                </a:lnTo>
                <a:lnTo>
                  <a:pt x="105968" y="1110475"/>
                </a:lnTo>
                <a:lnTo>
                  <a:pt x="3661194" y="116992"/>
                </a:lnTo>
                <a:lnTo>
                  <a:pt x="1345057" y="1060691"/>
                </a:lnTo>
                <a:lnTo>
                  <a:pt x="1331849" y="1028192"/>
                </a:lnTo>
                <a:lnTo>
                  <a:pt x="1254252" y="1116584"/>
                </a:lnTo>
                <a:lnTo>
                  <a:pt x="1371473" y="1125601"/>
                </a:lnTo>
                <a:lnTo>
                  <a:pt x="1360982" y="1099820"/>
                </a:lnTo>
                <a:lnTo>
                  <a:pt x="1358277" y="1093190"/>
                </a:lnTo>
                <a:lnTo>
                  <a:pt x="3947896" y="38074"/>
                </a:lnTo>
                <a:lnTo>
                  <a:pt x="4807229" y="1081087"/>
                </a:lnTo>
                <a:lnTo>
                  <a:pt x="4780153" y="1103376"/>
                </a:lnTo>
                <a:lnTo>
                  <a:pt x="4887595" y="1151128"/>
                </a:lnTo>
                <a:close/>
              </a:path>
            </a:pathLst>
          </a:custGeom>
          <a:solidFill>
            <a:srgbClr val="3496B3"/>
          </a:solidFill>
        </p:spPr>
        <p:txBody>
          <a:bodyPr wrap="square" lIns="0" tIns="0" rIns="0" bIns="0" rtlCol="0"/>
          <a:lstStyle/>
          <a:p>
            <a:endParaRPr>
              <a:latin typeface="Arial Nova" panose="020B0504020202020204" pitchFamily="34" charset="0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831087" y="3557448"/>
            <a:ext cx="653415" cy="1113790"/>
          </a:xfrm>
          <a:custGeom>
            <a:avLst/>
            <a:gdLst/>
            <a:ahLst/>
            <a:cxnLst/>
            <a:rect l="l" t="t" r="r" b="b"/>
            <a:pathLst>
              <a:path w="653415" h="1113789">
                <a:moveTo>
                  <a:pt x="7023" y="996442"/>
                </a:moveTo>
                <a:lnTo>
                  <a:pt x="0" y="1113789"/>
                </a:lnTo>
                <a:lnTo>
                  <a:pt x="98107" y="1049020"/>
                </a:lnTo>
                <a:lnTo>
                  <a:pt x="94147" y="1046734"/>
                </a:lnTo>
                <a:lnTo>
                  <a:pt x="58978" y="1046734"/>
                </a:lnTo>
                <a:lnTo>
                  <a:pt x="28625" y="1029207"/>
                </a:lnTo>
                <a:lnTo>
                  <a:pt x="37411" y="1013983"/>
                </a:lnTo>
                <a:lnTo>
                  <a:pt x="7023" y="996442"/>
                </a:lnTo>
                <a:close/>
              </a:path>
              <a:path w="653415" h="1113789">
                <a:moveTo>
                  <a:pt x="37411" y="1013983"/>
                </a:moveTo>
                <a:lnTo>
                  <a:pt x="28625" y="1029207"/>
                </a:lnTo>
                <a:lnTo>
                  <a:pt x="58978" y="1046734"/>
                </a:lnTo>
                <a:lnTo>
                  <a:pt x="67766" y="1031506"/>
                </a:lnTo>
                <a:lnTo>
                  <a:pt x="37411" y="1013983"/>
                </a:lnTo>
                <a:close/>
              </a:path>
              <a:path w="653415" h="1113789">
                <a:moveTo>
                  <a:pt x="67766" y="1031506"/>
                </a:moveTo>
                <a:lnTo>
                  <a:pt x="58978" y="1046734"/>
                </a:lnTo>
                <a:lnTo>
                  <a:pt x="94147" y="1046734"/>
                </a:lnTo>
                <a:lnTo>
                  <a:pt x="67766" y="1031506"/>
                </a:lnTo>
                <a:close/>
              </a:path>
              <a:path w="653415" h="1113789">
                <a:moveTo>
                  <a:pt x="622592" y="0"/>
                </a:moveTo>
                <a:lnTo>
                  <a:pt x="37411" y="1013983"/>
                </a:lnTo>
                <a:lnTo>
                  <a:pt x="67766" y="1031506"/>
                </a:lnTo>
                <a:lnTo>
                  <a:pt x="652945" y="17525"/>
                </a:lnTo>
                <a:lnTo>
                  <a:pt x="622592" y="0"/>
                </a:lnTo>
                <a:close/>
              </a:path>
            </a:pathLst>
          </a:custGeom>
          <a:solidFill>
            <a:srgbClr val="C1D2A0"/>
          </a:solidFill>
        </p:spPr>
        <p:txBody>
          <a:bodyPr wrap="square" lIns="0" tIns="0" rIns="0" bIns="0" rtlCol="0"/>
          <a:lstStyle/>
          <a:p>
            <a:endParaRPr>
              <a:latin typeface="Arial Nova" panose="020B0504020202020204" pitchFamily="34" charset="0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2024497" y="3549065"/>
            <a:ext cx="5960745" cy="1160145"/>
          </a:xfrm>
          <a:custGeom>
            <a:avLst/>
            <a:gdLst/>
            <a:ahLst/>
            <a:cxnLst/>
            <a:rect l="l" t="t" r="r" b="b"/>
            <a:pathLst>
              <a:path w="5960745" h="1160145">
                <a:moveTo>
                  <a:pt x="5960618" y="19558"/>
                </a:moveTo>
                <a:lnTo>
                  <a:pt x="5944298" y="17424"/>
                </a:lnTo>
                <a:lnTo>
                  <a:pt x="5943295" y="16357"/>
                </a:lnTo>
                <a:lnTo>
                  <a:pt x="5940298" y="0"/>
                </a:lnTo>
                <a:lnTo>
                  <a:pt x="100241" y="1080617"/>
                </a:lnTo>
                <a:lnTo>
                  <a:pt x="93853" y="1046099"/>
                </a:lnTo>
                <a:lnTo>
                  <a:pt x="0" y="1116965"/>
                </a:lnTo>
                <a:lnTo>
                  <a:pt x="113030" y="1149604"/>
                </a:lnTo>
                <a:lnTo>
                  <a:pt x="107213" y="1118235"/>
                </a:lnTo>
                <a:lnTo>
                  <a:pt x="106616" y="1115034"/>
                </a:lnTo>
                <a:lnTo>
                  <a:pt x="5672594" y="85255"/>
                </a:lnTo>
                <a:lnTo>
                  <a:pt x="2507361" y="1093254"/>
                </a:lnTo>
                <a:lnTo>
                  <a:pt x="2496693" y="1059815"/>
                </a:lnTo>
                <a:lnTo>
                  <a:pt x="2412492" y="1141730"/>
                </a:lnTo>
                <a:lnTo>
                  <a:pt x="2528697" y="1160018"/>
                </a:lnTo>
                <a:lnTo>
                  <a:pt x="2519730" y="1131951"/>
                </a:lnTo>
                <a:lnTo>
                  <a:pt x="2518016" y="1126617"/>
                </a:lnTo>
                <a:lnTo>
                  <a:pt x="5722937" y="105892"/>
                </a:lnTo>
                <a:lnTo>
                  <a:pt x="3719919" y="1089444"/>
                </a:lnTo>
                <a:lnTo>
                  <a:pt x="3704463" y="1057910"/>
                </a:lnTo>
                <a:lnTo>
                  <a:pt x="3633216" y="1151509"/>
                </a:lnTo>
                <a:lnTo>
                  <a:pt x="3750818" y="1152398"/>
                </a:lnTo>
                <a:lnTo>
                  <a:pt x="3739159" y="1128649"/>
                </a:lnTo>
                <a:lnTo>
                  <a:pt x="3735362" y="1120902"/>
                </a:lnTo>
                <a:lnTo>
                  <a:pt x="5844159" y="85471"/>
                </a:lnTo>
                <a:lnTo>
                  <a:pt x="4777676" y="1067384"/>
                </a:lnTo>
                <a:lnTo>
                  <a:pt x="4753978" y="1041654"/>
                </a:lnTo>
                <a:lnTo>
                  <a:pt x="4712208" y="1151509"/>
                </a:lnTo>
                <a:lnTo>
                  <a:pt x="4825238" y="1118997"/>
                </a:lnTo>
                <a:lnTo>
                  <a:pt x="4812360" y="1105027"/>
                </a:lnTo>
                <a:lnTo>
                  <a:pt x="4801425" y="1093165"/>
                </a:lnTo>
                <a:lnTo>
                  <a:pt x="5919546" y="63830"/>
                </a:lnTo>
                <a:lnTo>
                  <a:pt x="5794819" y="1035481"/>
                </a:lnTo>
                <a:lnTo>
                  <a:pt x="5760085" y="1030986"/>
                </a:lnTo>
                <a:lnTo>
                  <a:pt x="5798820" y="1141984"/>
                </a:lnTo>
                <a:lnTo>
                  <a:pt x="5855728" y="1057275"/>
                </a:lnTo>
                <a:lnTo>
                  <a:pt x="5864352" y="1044448"/>
                </a:lnTo>
                <a:lnTo>
                  <a:pt x="5829605" y="1039964"/>
                </a:lnTo>
                <a:lnTo>
                  <a:pt x="5960618" y="19558"/>
                </a:lnTo>
                <a:close/>
              </a:path>
            </a:pathLst>
          </a:custGeom>
          <a:solidFill>
            <a:srgbClr val="ECD574"/>
          </a:solidFill>
        </p:spPr>
        <p:txBody>
          <a:bodyPr wrap="square" lIns="0" tIns="0" rIns="0" bIns="0" rtlCol="0"/>
          <a:lstStyle/>
          <a:p>
            <a:endParaRPr>
              <a:latin typeface="Arial Nova" panose="020B0504020202020204" pitchFamily="34" charset="0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831087" y="3548939"/>
            <a:ext cx="7201534" cy="1158875"/>
          </a:xfrm>
          <a:custGeom>
            <a:avLst/>
            <a:gdLst/>
            <a:ahLst/>
            <a:cxnLst/>
            <a:rect l="l" t="t" r="r" b="b"/>
            <a:pathLst>
              <a:path w="7201534" h="1158875">
                <a:moveTo>
                  <a:pt x="95961" y="1054354"/>
                </a:moveTo>
                <a:lnTo>
                  <a:pt x="0" y="1122299"/>
                </a:lnTo>
                <a:lnTo>
                  <a:pt x="111912" y="1158367"/>
                </a:lnTo>
                <a:lnTo>
                  <a:pt x="107004" y="1126363"/>
                </a:lnTo>
                <a:lnTo>
                  <a:pt x="89255" y="1126363"/>
                </a:lnTo>
                <a:lnTo>
                  <a:pt x="83934" y="1091692"/>
                </a:lnTo>
                <a:lnTo>
                  <a:pt x="101278" y="1089029"/>
                </a:lnTo>
                <a:lnTo>
                  <a:pt x="95961" y="1054354"/>
                </a:lnTo>
                <a:close/>
              </a:path>
              <a:path w="7201534" h="1158875">
                <a:moveTo>
                  <a:pt x="101278" y="1089029"/>
                </a:moveTo>
                <a:lnTo>
                  <a:pt x="83934" y="1091692"/>
                </a:lnTo>
                <a:lnTo>
                  <a:pt x="89255" y="1126363"/>
                </a:lnTo>
                <a:lnTo>
                  <a:pt x="106596" y="1123700"/>
                </a:lnTo>
                <a:lnTo>
                  <a:pt x="101278" y="1089029"/>
                </a:lnTo>
                <a:close/>
              </a:path>
              <a:path w="7201534" h="1158875">
                <a:moveTo>
                  <a:pt x="106596" y="1123700"/>
                </a:moveTo>
                <a:lnTo>
                  <a:pt x="89255" y="1126363"/>
                </a:lnTo>
                <a:lnTo>
                  <a:pt x="107004" y="1126363"/>
                </a:lnTo>
                <a:lnTo>
                  <a:pt x="106596" y="1123700"/>
                </a:lnTo>
                <a:close/>
              </a:path>
              <a:path w="7201534" h="1158875">
                <a:moveTo>
                  <a:pt x="7195819" y="0"/>
                </a:moveTo>
                <a:lnTo>
                  <a:pt x="101278" y="1089029"/>
                </a:lnTo>
                <a:lnTo>
                  <a:pt x="106596" y="1123700"/>
                </a:lnTo>
                <a:lnTo>
                  <a:pt x="7201154" y="34544"/>
                </a:lnTo>
                <a:lnTo>
                  <a:pt x="7195819" y="0"/>
                </a:lnTo>
                <a:close/>
              </a:path>
            </a:pathLst>
          </a:custGeom>
          <a:solidFill>
            <a:srgbClr val="ECD574"/>
          </a:solidFill>
        </p:spPr>
        <p:txBody>
          <a:bodyPr wrap="square" lIns="0" tIns="0" rIns="0" bIns="0" rtlCol="0"/>
          <a:lstStyle/>
          <a:p>
            <a:endParaRPr>
              <a:latin typeface="Arial Nova" panose="020B0504020202020204" pitchFamily="34" charset="0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31088" y="3550335"/>
            <a:ext cx="2332990" cy="1123315"/>
          </a:xfrm>
          <a:custGeom>
            <a:avLst/>
            <a:gdLst/>
            <a:ahLst/>
            <a:cxnLst/>
            <a:rect l="l" t="t" r="r" b="b"/>
            <a:pathLst>
              <a:path w="2332990" h="1123314">
                <a:moveTo>
                  <a:pt x="117551" y="1123188"/>
                </a:moveTo>
                <a:lnTo>
                  <a:pt x="106045" y="1099058"/>
                </a:lnTo>
                <a:lnTo>
                  <a:pt x="102463" y="1091552"/>
                </a:lnTo>
                <a:lnTo>
                  <a:pt x="113118" y="1086485"/>
                </a:lnTo>
                <a:lnTo>
                  <a:pt x="98056" y="1054862"/>
                </a:lnTo>
                <a:lnTo>
                  <a:pt x="87388" y="1059929"/>
                </a:lnTo>
                <a:lnTo>
                  <a:pt x="72339" y="1028319"/>
                </a:lnTo>
                <a:lnTo>
                  <a:pt x="0" y="1120902"/>
                </a:lnTo>
                <a:lnTo>
                  <a:pt x="117551" y="1123188"/>
                </a:lnTo>
                <a:close/>
              </a:path>
              <a:path w="2332990" h="1123314">
                <a:moveTo>
                  <a:pt x="334657" y="980948"/>
                </a:moveTo>
                <a:lnTo>
                  <a:pt x="319582" y="949325"/>
                </a:lnTo>
                <a:lnTo>
                  <a:pt x="193001" y="1009650"/>
                </a:lnTo>
                <a:lnTo>
                  <a:pt x="208064" y="1041273"/>
                </a:lnTo>
                <a:lnTo>
                  <a:pt x="334657" y="980948"/>
                </a:lnTo>
                <a:close/>
              </a:path>
              <a:path w="2332990" h="1123314">
                <a:moveTo>
                  <a:pt x="556196" y="875538"/>
                </a:moveTo>
                <a:lnTo>
                  <a:pt x="541121" y="843915"/>
                </a:lnTo>
                <a:lnTo>
                  <a:pt x="414528" y="904113"/>
                </a:lnTo>
                <a:lnTo>
                  <a:pt x="429602" y="935863"/>
                </a:lnTo>
                <a:lnTo>
                  <a:pt x="556196" y="875538"/>
                </a:lnTo>
                <a:close/>
              </a:path>
              <a:path w="2332990" h="1123314">
                <a:moveTo>
                  <a:pt x="777748" y="770001"/>
                </a:moveTo>
                <a:lnTo>
                  <a:pt x="762635" y="738378"/>
                </a:lnTo>
                <a:lnTo>
                  <a:pt x="636066" y="798703"/>
                </a:lnTo>
                <a:lnTo>
                  <a:pt x="651129" y="830326"/>
                </a:lnTo>
                <a:lnTo>
                  <a:pt x="777748" y="770001"/>
                </a:lnTo>
                <a:close/>
              </a:path>
              <a:path w="2332990" h="1123314">
                <a:moveTo>
                  <a:pt x="999236" y="664591"/>
                </a:moveTo>
                <a:lnTo>
                  <a:pt x="984250" y="632968"/>
                </a:lnTo>
                <a:lnTo>
                  <a:pt x="857631" y="693166"/>
                </a:lnTo>
                <a:lnTo>
                  <a:pt x="872617" y="724789"/>
                </a:lnTo>
                <a:lnTo>
                  <a:pt x="999236" y="664591"/>
                </a:lnTo>
                <a:close/>
              </a:path>
              <a:path w="2332990" h="1123314">
                <a:moveTo>
                  <a:pt x="1220851" y="559054"/>
                </a:moveTo>
                <a:lnTo>
                  <a:pt x="1205738" y="527431"/>
                </a:lnTo>
                <a:lnTo>
                  <a:pt x="1079119" y="587756"/>
                </a:lnTo>
                <a:lnTo>
                  <a:pt x="1094232" y="619379"/>
                </a:lnTo>
                <a:lnTo>
                  <a:pt x="1220851" y="559054"/>
                </a:lnTo>
                <a:close/>
              </a:path>
              <a:path w="2332990" h="1123314">
                <a:moveTo>
                  <a:pt x="1365250" y="1076706"/>
                </a:moveTo>
                <a:lnTo>
                  <a:pt x="1289685" y="1003427"/>
                </a:lnTo>
                <a:lnTo>
                  <a:pt x="1254252" y="1115568"/>
                </a:lnTo>
                <a:lnTo>
                  <a:pt x="1365250" y="1076706"/>
                </a:lnTo>
                <a:close/>
              </a:path>
              <a:path w="2332990" h="1123314">
                <a:moveTo>
                  <a:pt x="1442339" y="453644"/>
                </a:moveTo>
                <a:lnTo>
                  <a:pt x="1427226" y="422021"/>
                </a:lnTo>
                <a:lnTo>
                  <a:pt x="1300607" y="482219"/>
                </a:lnTo>
                <a:lnTo>
                  <a:pt x="1315720" y="513842"/>
                </a:lnTo>
                <a:lnTo>
                  <a:pt x="1442339" y="453644"/>
                </a:lnTo>
                <a:close/>
              </a:path>
              <a:path w="2332990" h="1123314">
                <a:moveTo>
                  <a:pt x="1478915" y="909066"/>
                </a:moveTo>
                <a:lnTo>
                  <a:pt x="1453642" y="884682"/>
                </a:lnTo>
                <a:lnTo>
                  <a:pt x="1356106" y="985266"/>
                </a:lnTo>
                <a:lnTo>
                  <a:pt x="1381252" y="1009650"/>
                </a:lnTo>
                <a:lnTo>
                  <a:pt x="1478915" y="909066"/>
                </a:lnTo>
                <a:close/>
              </a:path>
              <a:path w="2332990" h="1123314">
                <a:moveTo>
                  <a:pt x="1649603" y="732790"/>
                </a:moveTo>
                <a:lnTo>
                  <a:pt x="1624457" y="708406"/>
                </a:lnTo>
                <a:lnTo>
                  <a:pt x="1526921" y="809117"/>
                </a:lnTo>
                <a:lnTo>
                  <a:pt x="1552067" y="833501"/>
                </a:lnTo>
                <a:lnTo>
                  <a:pt x="1649603" y="732790"/>
                </a:lnTo>
                <a:close/>
              </a:path>
              <a:path w="2332990" h="1123314">
                <a:moveTo>
                  <a:pt x="1663827" y="348107"/>
                </a:moveTo>
                <a:lnTo>
                  <a:pt x="1648841" y="316484"/>
                </a:lnTo>
                <a:lnTo>
                  <a:pt x="1522222" y="376809"/>
                </a:lnTo>
                <a:lnTo>
                  <a:pt x="1537335" y="408432"/>
                </a:lnTo>
                <a:lnTo>
                  <a:pt x="1663827" y="348107"/>
                </a:lnTo>
                <a:close/>
              </a:path>
              <a:path w="2332990" h="1123314">
                <a:moveTo>
                  <a:pt x="1820418" y="556641"/>
                </a:moveTo>
                <a:lnTo>
                  <a:pt x="1795272" y="532257"/>
                </a:lnTo>
                <a:lnTo>
                  <a:pt x="1697609" y="632968"/>
                </a:lnTo>
                <a:lnTo>
                  <a:pt x="1722882" y="657352"/>
                </a:lnTo>
                <a:lnTo>
                  <a:pt x="1820418" y="556641"/>
                </a:lnTo>
                <a:close/>
              </a:path>
              <a:path w="2332990" h="1123314">
                <a:moveTo>
                  <a:pt x="1885442" y="242697"/>
                </a:moveTo>
                <a:lnTo>
                  <a:pt x="1870329" y="210947"/>
                </a:lnTo>
                <a:lnTo>
                  <a:pt x="1743710" y="271272"/>
                </a:lnTo>
                <a:lnTo>
                  <a:pt x="1758823" y="302895"/>
                </a:lnTo>
                <a:lnTo>
                  <a:pt x="1885442" y="242697"/>
                </a:lnTo>
                <a:close/>
              </a:path>
              <a:path w="2332990" h="1123314">
                <a:moveTo>
                  <a:pt x="1991106" y="380492"/>
                </a:moveTo>
                <a:lnTo>
                  <a:pt x="1965960" y="356108"/>
                </a:lnTo>
                <a:lnTo>
                  <a:pt x="1868424" y="456692"/>
                </a:lnTo>
                <a:lnTo>
                  <a:pt x="1893570" y="481076"/>
                </a:lnTo>
                <a:lnTo>
                  <a:pt x="1991106" y="380492"/>
                </a:lnTo>
                <a:close/>
              </a:path>
              <a:path w="2332990" h="1123314">
                <a:moveTo>
                  <a:pt x="2106930" y="137160"/>
                </a:moveTo>
                <a:lnTo>
                  <a:pt x="2091817" y="105537"/>
                </a:lnTo>
                <a:lnTo>
                  <a:pt x="1965325" y="165862"/>
                </a:lnTo>
                <a:lnTo>
                  <a:pt x="1980311" y="197485"/>
                </a:lnTo>
                <a:lnTo>
                  <a:pt x="2106930" y="137160"/>
                </a:lnTo>
                <a:close/>
              </a:path>
              <a:path w="2332990" h="1123314">
                <a:moveTo>
                  <a:pt x="2161921" y="204216"/>
                </a:moveTo>
                <a:lnTo>
                  <a:pt x="2136775" y="179832"/>
                </a:lnTo>
                <a:lnTo>
                  <a:pt x="2039239" y="280543"/>
                </a:lnTo>
                <a:lnTo>
                  <a:pt x="2064385" y="304927"/>
                </a:lnTo>
                <a:lnTo>
                  <a:pt x="2161921" y="204216"/>
                </a:lnTo>
                <a:close/>
              </a:path>
              <a:path w="2332990" h="1123314">
                <a:moveTo>
                  <a:pt x="2332736" y="28067"/>
                </a:moveTo>
                <a:lnTo>
                  <a:pt x="2321560" y="17246"/>
                </a:lnTo>
                <a:lnTo>
                  <a:pt x="2313432" y="0"/>
                </a:lnTo>
                <a:lnTo>
                  <a:pt x="2186813" y="60325"/>
                </a:lnTo>
                <a:lnTo>
                  <a:pt x="2201926" y="91948"/>
                </a:lnTo>
                <a:lnTo>
                  <a:pt x="2239187" y="74218"/>
                </a:lnTo>
                <a:lnTo>
                  <a:pt x="2209927" y="104394"/>
                </a:lnTo>
                <a:lnTo>
                  <a:pt x="2235073" y="128778"/>
                </a:lnTo>
                <a:lnTo>
                  <a:pt x="2332736" y="28067"/>
                </a:lnTo>
                <a:close/>
              </a:path>
            </a:pathLst>
          </a:custGeom>
          <a:solidFill>
            <a:srgbClr val="E94934"/>
          </a:solidFill>
        </p:spPr>
        <p:txBody>
          <a:bodyPr wrap="square" lIns="0" tIns="0" rIns="0" bIns="0" rtlCol="0"/>
          <a:lstStyle/>
          <a:p>
            <a:endParaRPr>
              <a:latin typeface="Arial Nova" panose="020B0504020202020204" pitchFamily="34" charset="0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3243580" y="3549193"/>
            <a:ext cx="4790440" cy="1159510"/>
          </a:xfrm>
          <a:custGeom>
            <a:avLst/>
            <a:gdLst/>
            <a:ahLst/>
            <a:cxnLst/>
            <a:rect l="l" t="t" r="r" b="b"/>
            <a:pathLst>
              <a:path w="4790440" h="1159510">
                <a:moveTo>
                  <a:pt x="90551" y="1056766"/>
                </a:moveTo>
                <a:lnTo>
                  <a:pt x="0" y="1131823"/>
                </a:lnTo>
                <a:lnTo>
                  <a:pt x="114300" y="1159128"/>
                </a:lnTo>
                <a:lnTo>
                  <a:pt x="107316" y="1129029"/>
                </a:lnTo>
                <a:lnTo>
                  <a:pt x="89281" y="1129029"/>
                </a:lnTo>
                <a:lnTo>
                  <a:pt x="81407" y="1094866"/>
                </a:lnTo>
                <a:lnTo>
                  <a:pt x="98468" y="1090893"/>
                </a:lnTo>
                <a:lnTo>
                  <a:pt x="90551" y="1056766"/>
                </a:lnTo>
                <a:close/>
              </a:path>
              <a:path w="4790440" h="1159510">
                <a:moveTo>
                  <a:pt x="98468" y="1090893"/>
                </a:moveTo>
                <a:lnTo>
                  <a:pt x="81407" y="1094866"/>
                </a:lnTo>
                <a:lnTo>
                  <a:pt x="89281" y="1129029"/>
                </a:lnTo>
                <a:lnTo>
                  <a:pt x="106392" y="1125044"/>
                </a:lnTo>
                <a:lnTo>
                  <a:pt x="98468" y="1090893"/>
                </a:lnTo>
                <a:close/>
              </a:path>
              <a:path w="4790440" h="1159510">
                <a:moveTo>
                  <a:pt x="106392" y="1125044"/>
                </a:moveTo>
                <a:lnTo>
                  <a:pt x="89281" y="1129029"/>
                </a:lnTo>
                <a:lnTo>
                  <a:pt x="107316" y="1129029"/>
                </a:lnTo>
                <a:lnTo>
                  <a:pt x="106392" y="1125044"/>
                </a:lnTo>
                <a:close/>
              </a:path>
              <a:path w="4790440" h="1159510">
                <a:moveTo>
                  <a:pt x="4782185" y="0"/>
                </a:moveTo>
                <a:lnTo>
                  <a:pt x="98468" y="1090893"/>
                </a:lnTo>
                <a:lnTo>
                  <a:pt x="106392" y="1125044"/>
                </a:lnTo>
                <a:lnTo>
                  <a:pt x="4790186" y="34036"/>
                </a:lnTo>
                <a:lnTo>
                  <a:pt x="4782185" y="0"/>
                </a:lnTo>
                <a:close/>
              </a:path>
            </a:pathLst>
          </a:custGeom>
          <a:solidFill>
            <a:srgbClr val="ECD574"/>
          </a:solidFill>
        </p:spPr>
        <p:txBody>
          <a:bodyPr wrap="square" lIns="0" tIns="0" rIns="0" bIns="0" rtlCol="0"/>
          <a:lstStyle/>
          <a:p>
            <a:endParaRPr>
              <a:latin typeface="Arial Nova" panose="020B0504020202020204" pitchFamily="34" charset="0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3243580" y="3549701"/>
            <a:ext cx="3169920" cy="1146175"/>
          </a:xfrm>
          <a:custGeom>
            <a:avLst/>
            <a:gdLst/>
            <a:ahLst/>
            <a:cxnLst/>
            <a:rect l="l" t="t" r="r" b="b"/>
            <a:pathLst>
              <a:path w="3169920" h="1146175">
                <a:moveTo>
                  <a:pt x="3158236" y="0"/>
                </a:moveTo>
                <a:lnTo>
                  <a:pt x="3026029" y="46609"/>
                </a:lnTo>
                <a:lnTo>
                  <a:pt x="3037586" y="79629"/>
                </a:lnTo>
                <a:lnTo>
                  <a:pt x="3169920" y="33020"/>
                </a:lnTo>
                <a:lnTo>
                  <a:pt x="3158236" y="0"/>
                </a:lnTo>
                <a:close/>
              </a:path>
              <a:path w="3169920" h="1146175">
                <a:moveTo>
                  <a:pt x="2926842" y="81534"/>
                </a:moveTo>
                <a:lnTo>
                  <a:pt x="2794635" y="128143"/>
                </a:lnTo>
                <a:lnTo>
                  <a:pt x="2806192" y="161162"/>
                </a:lnTo>
                <a:lnTo>
                  <a:pt x="2938526" y="114554"/>
                </a:lnTo>
                <a:lnTo>
                  <a:pt x="2926842" y="81534"/>
                </a:lnTo>
                <a:close/>
              </a:path>
              <a:path w="3169920" h="1146175">
                <a:moveTo>
                  <a:pt x="2695448" y="163068"/>
                </a:moveTo>
                <a:lnTo>
                  <a:pt x="2563114" y="209676"/>
                </a:lnTo>
                <a:lnTo>
                  <a:pt x="2574798" y="242697"/>
                </a:lnTo>
                <a:lnTo>
                  <a:pt x="2707005" y="196087"/>
                </a:lnTo>
                <a:lnTo>
                  <a:pt x="2695448" y="163068"/>
                </a:lnTo>
                <a:close/>
              </a:path>
              <a:path w="3169920" h="1146175">
                <a:moveTo>
                  <a:pt x="2463927" y="244601"/>
                </a:moveTo>
                <a:lnTo>
                  <a:pt x="2331720" y="291211"/>
                </a:lnTo>
                <a:lnTo>
                  <a:pt x="2343404" y="324231"/>
                </a:lnTo>
                <a:lnTo>
                  <a:pt x="2475611" y="277622"/>
                </a:lnTo>
                <a:lnTo>
                  <a:pt x="2463927" y="244601"/>
                </a:lnTo>
                <a:close/>
              </a:path>
              <a:path w="3169920" h="1146175">
                <a:moveTo>
                  <a:pt x="2232533" y="326136"/>
                </a:moveTo>
                <a:lnTo>
                  <a:pt x="2100326" y="372745"/>
                </a:lnTo>
                <a:lnTo>
                  <a:pt x="2112010" y="405764"/>
                </a:lnTo>
                <a:lnTo>
                  <a:pt x="2244217" y="359156"/>
                </a:lnTo>
                <a:lnTo>
                  <a:pt x="2232533" y="326136"/>
                </a:lnTo>
                <a:close/>
              </a:path>
              <a:path w="3169920" h="1146175">
                <a:moveTo>
                  <a:pt x="2001139" y="407670"/>
                </a:moveTo>
                <a:lnTo>
                  <a:pt x="1868932" y="454279"/>
                </a:lnTo>
                <a:lnTo>
                  <a:pt x="1880489" y="487299"/>
                </a:lnTo>
                <a:lnTo>
                  <a:pt x="2012823" y="440689"/>
                </a:lnTo>
                <a:lnTo>
                  <a:pt x="2001139" y="407670"/>
                </a:lnTo>
                <a:close/>
              </a:path>
              <a:path w="3169920" h="1146175">
                <a:moveTo>
                  <a:pt x="1769745" y="489204"/>
                </a:moveTo>
                <a:lnTo>
                  <a:pt x="1637538" y="535813"/>
                </a:lnTo>
                <a:lnTo>
                  <a:pt x="1649095" y="568833"/>
                </a:lnTo>
                <a:lnTo>
                  <a:pt x="1781302" y="522224"/>
                </a:lnTo>
                <a:lnTo>
                  <a:pt x="1769745" y="489204"/>
                </a:lnTo>
                <a:close/>
              </a:path>
              <a:path w="3169920" h="1146175">
                <a:moveTo>
                  <a:pt x="1538351" y="570738"/>
                </a:moveTo>
                <a:lnTo>
                  <a:pt x="1406017" y="617347"/>
                </a:lnTo>
                <a:lnTo>
                  <a:pt x="1417701" y="650367"/>
                </a:lnTo>
                <a:lnTo>
                  <a:pt x="1549908" y="603758"/>
                </a:lnTo>
                <a:lnTo>
                  <a:pt x="1538351" y="570738"/>
                </a:lnTo>
                <a:close/>
              </a:path>
              <a:path w="3169920" h="1146175">
                <a:moveTo>
                  <a:pt x="1306830" y="652272"/>
                </a:moveTo>
                <a:lnTo>
                  <a:pt x="1174623" y="698881"/>
                </a:lnTo>
                <a:lnTo>
                  <a:pt x="1186307" y="731901"/>
                </a:lnTo>
                <a:lnTo>
                  <a:pt x="1318514" y="685292"/>
                </a:lnTo>
                <a:lnTo>
                  <a:pt x="1306830" y="652272"/>
                </a:lnTo>
                <a:close/>
              </a:path>
              <a:path w="3169920" h="1146175">
                <a:moveTo>
                  <a:pt x="1075436" y="733806"/>
                </a:moveTo>
                <a:lnTo>
                  <a:pt x="943229" y="780414"/>
                </a:lnTo>
                <a:lnTo>
                  <a:pt x="954913" y="813435"/>
                </a:lnTo>
                <a:lnTo>
                  <a:pt x="1087120" y="766826"/>
                </a:lnTo>
                <a:lnTo>
                  <a:pt x="1075436" y="733806"/>
                </a:lnTo>
                <a:close/>
              </a:path>
              <a:path w="3169920" h="1146175">
                <a:moveTo>
                  <a:pt x="844042" y="815339"/>
                </a:moveTo>
                <a:lnTo>
                  <a:pt x="711835" y="861949"/>
                </a:lnTo>
                <a:lnTo>
                  <a:pt x="723392" y="894969"/>
                </a:lnTo>
                <a:lnTo>
                  <a:pt x="855726" y="848360"/>
                </a:lnTo>
                <a:lnTo>
                  <a:pt x="844042" y="815339"/>
                </a:lnTo>
                <a:close/>
              </a:path>
              <a:path w="3169920" h="1146175">
                <a:moveTo>
                  <a:pt x="612648" y="896874"/>
                </a:moveTo>
                <a:lnTo>
                  <a:pt x="480314" y="943483"/>
                </a:lnTo>
                <a:lnTo>
                  <a:pt x="491998" y="976503"/>
                </a:lnTo>
                <a:lnTo>
                  <a:pt x="624205" y="929894"/>
                </a:lnTo>
                <a:lnTo>
                  <a:pt x="612648" y="896874"/>
                </a:lnTo>
                <a:close/>
              </a:path>
              <a:path w="3169920" h="1146175">
                <a:moveTo>
                  <a:pt x="381254" y="978408"/>
                </a:moveTo>
                <a:lnTo>
                  <a:pt x="248919" y="1025017"/>
                </a:lnTo>
                <a:lnTo>
                  <a:pt x="260604" y="1058037"/>
                </a:lnTo>
                <a:lnTo>
                  <a:pt x="392811" y="1011428"/>
                </a:lnTo>
                <a:lnTo>
                  <a:pt x="381254" y="978408"/>
                </a:lnTo>
                <a:close/>
              </a:path>
              <a:path w="3169920" h="1146175">
                <a:moveTo>
                  <a:pt x="81661" y="1046734"/>
                </a:moveTo>
                <a:lnTo>
                  <a:pt x="0" y="1131316"/>
                </a:lnTo>
                <a:lnTo>
                  <a:pt x="116713" y="1145921"/>
                </a:lnTo>
                <a:lnTo>
                  <a:pt x="107108" y="1118743"/>
                </a:lnTo>
                <a:lnTo>
                  <a:pt x="88518" y="1118743"/>
                </a:lnTo>
                <a:lnTo>
                  <a:pt x="76835" y="1085596"/>
                </a:lnTo>
                <a:lnTo>
                  <a:pt x="93341" y="1079787"/>
                </a:lnTo>
                <a:lnTo>
                  <a:pt x="81661" y="1046734"/>
                </a:lnTo>
                <a:close/>
              </a:path>
              <a:path w="3169920" h="1146175">
                <a:moveTo>
                  <a:pt x="93341" y="1079787"/>
                </a:moveTo>
                <a:lnTo>
                  <a:pt x="76835" y="1085596"/>
                </a:lnTo>
                <a:lnTo>
                  <a:pt x="88518" y="1118743"/>
                </a:lnTo>
                <a:lnTo>
                  <a:pt x="105043" y="1112899"/>
                </a:lnTo>
                <a:lnTo>
                  <a:pt x="93341" y="1079787"/>
                </a:lnTo>
                <a:close/>
              </a:path>
              <a:path w="3169920" h="1146175">
                <a:moveTo>
                  <a:pt x="105043" y="1112899"/>
                </a:moveTo>
                <a:lnTo>
                  <a:pt x="88518" y="1118743"/>
                </a:lnTo>
                <a:lnTo>
                  <a:pt x="107108" y="1118743"/>
                </a:lnTo>
                <a:lnTo>
                  <a:pt x="105043" y="1112899"/>
                </a:lnTo>
                <a:close/>
              </a:path>
              <a:path w="3169920" h="1146175">
                <a:moveTo>
                  <a:pt x="149733" y="1059942"/>
                </a:moveTo>
                <a:lnTo>
                  <a:pt x="93341" y="1079787"/>
                </a:lnTo>
                <a:lnTo>
                  <a:pt x="105043" y="1112899"/>
                </a:lnTo>
                <a:lnTo>
                  <a:pt x="161417" y="1092962"/>
                </a:lnTo>
                <a:lnTo>
                  <a:pt x="149733" y="1059942"/>
                </a:lnTo>
                <a:close/>
              </a:path>
            </a:pathLst>
          </a:custGeom>
          <a:solidFill>
            <a:srgbClr val="475C6C"/>
          </a:solidFill>
        </p:spPr>
        <p:txBody>
          <a:bodyPr wrap="square" lIns="0" tIns="0" rIns="0" bIns="0" rtlCol="0"/>
          <a:lstStyle/>
          <a:p>
            <a:endParaRPr>
              <a:latin typeface="Arial Nova" panose="020B0504020202020204" pitchFamily="34" charset="0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4472812" y="3561893"/>
            <a:ext cx="328930" cy="1129030"/>
          </a:xfrm>
          <a:custGeom>
            <a:avLst/>
            <a:gdLst/>
            <a:ahLst/>
            <a:cxnLst/>
            <a:rect l="l" t="t" r="r" b="b"/>
            <a:pathLst>
              <a:path w="328929" h="1129029">
                <a:moveTo>
                  <a:pt x="0" y="1013967"/>
                </a:moveTo>
                <a:lnTo>
                  <a:pt x="25019" y="1128775"/>
                </a:lnTo>
                <a:lnTo>
                  <a:pt x="94724" y="1048257"/>
                </a:lnTo>
                <a:lnTo>
                  <a:pt x="63627" y="1048257"/>
                </a:lnTo>
                <a:lnTo>
                  <a:pt x="29718" y="1039621"/>
                </a:lnTo>
                <a:lnTo>
                  <a:pt x="34052" y="1022619"/>
                </a:lnTo>
                <a:lnTo>
                  <a:pt x="0" y="1013967"/>
                </a:lnTo>
                <a:close/>
              </a:path>
              <a:path w="328929" h="1129029">
                <a:moveTo>
                  <a:pt x="34052" y="1022619"/>
                </a:moveTo>
                <a:lnTo>
                  <a:pt x="29718" y="1039621"/>
                </a:lnTo>
                <a:lnTo>
                  <a:pt x="63627" y="1048257"/>
                </a:lnTo>
                <a:lnTo>
                  <a:pt x="67968" y="1031235"/>
                </a:lnTo>
                <a:lnTo>
                  <a:pt x="34052" y="1022619"/>
                </a:lnTo>
                <a:close/>
              </a:path>
              <a:path w="328929" h="1129029">
                <a:moveTo>
                  <a:pt x="67968" y="1031235"/>
                </a:moveTo>
                <a:lnTo>
                  <a:pt x="63627" y="1048257"/>
                </a:lnTo>
                <a:lnTo>
                  <a:pt x="94724" y="1048257"/>
                </a:lnTo>
                <a:lnTo>
                  <a:pt x="101981" y="1039875"/>
                </a:lnTo>
                <a:lnTo>
                  <a:pt x="67968" y="1031235"/>
                </a:lnTo>
                <a:close/>
              </a:path>
              <a:path w="328929" h="1129029">
                <a:moveTo>
                  <a:pt x="294767" y="0"/>
                </a:moveTo>
                <a:lnTo>
                  <a:pt x="34052" y="1022619"/>
                </a:lnTo>
                <a:lnTo>
                  <a:pt x="67968" y="1031235"/>
                </a:lnTo>
                <a:lnTo>
                  <a:pt x="328803" y="8636"/>
                </a:lnTo>
                <a:lnTo>
                  <a:pt x="294767" y="0"/>
                </a:lnTo>
                <a:close/>
              </a:path>
            </a:pathLst>
          </a:custGeom>
          <a:solidFill>
            <a:srgbClr val="3496B3"/>
          </a:solidFill>
        </p:spPr>
        <p:txBody>
          <a:bodyPr wrap="square" lIns="0" tIns="0" rIns="0" bIns="0" rtlCol="0"/>
          <a:lstStyle/>
          <a:p>
            <a:endParaRPr>
              <a:latin typeface="Arial Nova" panose="020B0504020202020204" pitchFamily="34" charset="0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792988" y="5164505"/>
            <a:ext cx="7129780" cy="701040"/>
          </a:xfrm>
          <a:custGeom>
            <a:avLst/>
            <a:gdLst/>
            <a:ahLst/>
            <a:cxnLst/>
            <a:rect l="l" t="t" r="r" b="b"/>
            <a:pathLst>
              <a:path w="7129780" h="701039">
                <a:moveTo>
                  <a:pt x="76200" y="509016"/>
                </a:moveTo>
                <a:lnTo>
                  <a:pt x="44450" y="509016"/>
                </a:lnTo>
                <a:lnTo>
                  <a:pt x="44450" y="21717"/>
                </a:lnTo>
                <a:lnTo>
                  <a:pt x="31750" y="21717"/>
                </a:lnTo>
                <a:lnTo>
                  <a:pt x="31750" y="509016"/>
                </a:lnTo>
                <a:lnTo>
                  <a:pt x="0" y="509016"/>
                </a:lnTo>
                <a:lnTo>
                  <a:pt x="38100" y="585216"/>
                </a:lnTo>
                <a:lnTo>
                  <a:pt x="69850" y="521716"/>
                </a:lnTo>
                <a:lnTo>
                  <a:pt x="76200" y="509016"/>
                </a:lnTo>
                <a:close/>
              </a:path>
              <a:path w="7129780" h="701039">
                <a:moveTo>
                  <a:pt x="1695958" y="700151"/>
                </a:moveTo>
                <a:lnTo>
                  <a:pt x="1692478" y="648589"/>
                </a:lnTo>
                <a:lnTo>
                  <a:pt x="1690243" y="615188"/>
                </a:lnTo>
                <a:lnTo>
                  <a:pt x="1662849" y="631291"/>
                </a:lnTo>
                <a:lnTo>
                  <a:pt x="1297813" y="9398"/>
                </a:lnTo>
                <a:lnTo>
                  <a:pt x="1286891" y="15748"/>
                </a:lnTo>
                <a:lnTo>
                  <a:pt x="1651965" y="637705"/>
                </a:lnTo>
                <a:lnTo>
                  <a:pt x="1624584" y="653796"/>
                </a:lnTo>
                <a:lnTo>
                  <a:pt x="1695958" y="700151"/>
                </a:lnTo>
                <a:close/>
              </a:path>
              <a:path w="7129780" h="701039">
                <a:moveTo>
                  <a:pt x="2454783" y="6858"/>
                </a:moveTo>
                <a:lnTo>
                  <a:pt x="2443988" y="0"/>
                </a:lnTo>
                <a:lnTo>
                  <a:pt x="2042617" y="633031"/>
                </a:lnTo>
                <a:lnTo>
                  <a:pt x="2015744" y="615950"/>
                </a:lnTo>
                <a:lnTo>
                  <a:pt x="2007108" y="700786"/>
                </a:lnTo>
                <a:lnTo>
                  <a:pt x="2080133" y="656844"/>
                </a:lnTo>
                <a:lnTo>
                  <a:pt x="2070125" y="650494"/>
                </a:lnTo>
                <a:lnTo>
                  <a:pt x="2053259" y="639787"/>
                </a:lnTo>
                <a:lnTo>
                  <a:pt x="2454783" y="6858"/>
                </a:lnTo>
                <a:close/>
              </a:path>
              <a:path w="7129780" h="701039">
                <a:moveTo>
                  <a:pt x="4246118" y="547243"/>
                </a:moveTo>
                <a:lnTo>
                  <a:pt x="4232465" y="507111"/>
                </a:lnTo>
                <a:lnTo>
                  <a:pt x="4218686" y="466598"/>
                </a:lnTo>
                <a:lnTo>
                  <a:pt x="4196346" y="489204"/>
                </a:lnTo>
                <a:lnTo>
                  <a:pt x="3709289" y="8001"/>
                </a:lnTo>
                <a:lnTo>
                  <a:pt x="3700399" y="17145"/>
                </a:lnTo>
                <a:lnTo>
                  <a:pt x="4187444" y="498208"/>
                </a:lnTo>
                <a:lnTo>
                  <a:pt x="4165092" y="520827"/>
                </a:lnTo>
                <a:lnTo>
                  <a:pt x="4246118" y="547243"/>
                </a:lnTo>
                <a:close/>
              </a:path>
              <a:path w="7129780" h="701039">
                <a:moveTo>
                  <a:pt x="4931156" y="25908"/>
                </a:moveTo>
                <a:lnTo>
                  <a:pt x="4921631" y="17526"/>
                </a:lnTo>
                <a:lnTo>
                  <a:pt x="4506544" y="485381"/>
                </a:lnTo>
                <a:lnTo>
                  <a:pt x="4482846" y="464312"/>
                </a:lnTo>
                <a:lnTo>
                  <a:pt x="4460748" y="546608"/>
                </a:lnTo>
                <a:lnTo>
                  <a:pt x="4539869" y="514985"/>
                </a:lnTo>
                <a:lnTo>
                  <a:pt x="4526712" y="503301"/>
                </a:lnTo>
                <a:lnTo>
                  <a:pt x="4516031" y="493814"/>
                </a:lnTo>
                <a:lnTo>
                  <a:pt x="4931156" y="25908"/>
                </a:lnTo>
                <a:close/>
              </a:path>
              <a:path w="7129780" h="701039">
                <a:moveTo>
                  <a:pt x="6053455" y="504190"/>
                </a:moveTo>
                <a:lnTo>
                  <a:pt x="6021667" y="504888"/>
                </a:lnTo>
                <a:lnTo>
                  <a:pt x="6010910" y="21590"/>
                </a:lnTo>
                <a:lnTo>
                  <a:pt x="5998210" y="21844"/>
                </a:lnTo>
                <a:lnTo>
                  <a:pt x="6008967" y="505155"/>
                </a:lnTo>
                <a:lnTo>
                  <a:pt x="5977255" y="505841"/>
                </a:lnTo>
                <a:lnTo>
                  <a:pt x="6017006" y="581152"/>
                </a:lnTo>
                <a:lnTo>
                  <a:pt x="6047016" y="517779"/>
                </a:lnTo>
                <a:lnTo>
                  <a:pt x="6053125" y="504888"/>
                </a:lnTo>
                <a:lnTo>
                  <a:pt x="6053455" y="504190"/>
                </a:lnTo>
                <a:close/>
              </a:path>
              <a:path w="7129780" h="701039">
                <a:moveTo>
                  <a:pt x="7129272" y="470789"/>
                </a:moveTo>
                <a:lnTo>
                  <a:pt x="7097522" y="470789"/>
                </a:lnTo>
                <a:lnTo>
                  <a:pt x="7097522" y="12573"/>
                </a:lnTo>
                <a:lnTo>
                  <a:pt x="7084822" y="12573"/>
                </a:lnTo>
                <a:lnTo>
                  <a:pt x="7084822" y="470789"/>
                </a:lnTo>
                <a:lnTo>
                  <a:pt x="7053072" y="470789"/>
                </a:lnTo>
                <a:lnTo>
                  <a:pt x="7091172" y="546989"/>
                </a:lnTo>
                <a:lnTo>
                  <a:pt x="7122922" y="483489"/>
                </a:lnTo>
                <a:lnTo>
                  <a:pt x="7129272" y="470789"/>
                </a:lnTo>
                <a:close/>
              </a:path>
            </a:pathLst>
          </a:custGeom>
          <a:solidFill>
            <a:srgbClr val="475C6C"/>
          </a:solidFill>
        </p:spPr>
        <p:txBody>
          <a:bodyPr wrap="square" lIns="0" tIns="0" rIns="0" bIns="0" rtlCol="0"/>
          <a:lstStyle/>
          <a:p>
            <a:endParaRPr dirty="0">
              <a:latin typeface="Arial Nova" panose="020B0504020202020204" pitchFamily="34" charset="0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373944" y="4699304"/>
            <a:ext cx="917575" cy="486409"/>
          </a:xfrm>
          <a:custGeom>
            <a:avLst/>
            <a:gdLst/>
            <a:ahLst/>
            <a:cxnLst/>
            <a:rect l="l" t="t" r="r" b="b"/>
            <a:pathLst>
              <a:path w="917575" h="486410">
                <a:moveTo>
                  <a:pt x="836422" y="0"/>
                </a:moveTo>
                <a:lnTo>
                  <a:pt x="81025" y="0"/>
                </a:lnTo>
                <a:lnTo>
                  <a:pt x="49506" y="6373"/>
                </a:lnTo>
                <a:lnTo>
                  <a:pt x="23749" y="23748"/>
                </a:lnTo>
                <a:lnTo>
                  <a:pt x="6373" y="49506"/>
                </a:lnTo>
                <a:lnTo>
                  <a:pt x="0" y="81025"/>
                </a:lnTo>
                <a:lnTo>
                  <a:pt x="0" y="405129"/>
                </a:lnTo>
                <a:lnTo>
                  <a:pt x="6373" y="436649"/>
                </a:lnTo>
                <a:lnTo>
                  <a:pt x="23749" y="462406"/>
                </a:lnTo>
                <a:lnTo>
                  <a:pt x="49506" y="479782"/>
                </a:lnTo>
                <a:lnTo>
                  <a:pt x="81025" y="486155"/>
                </a:lnTo>
                <a:lnTo>
                  <a:pt x="836422" y="486155"/>
                </a:lnTo>
                <a:lnTo>
                  <a:pt x="867941" y="479782"/>
                </a:lnTo>
                <a:lnTo>
                  <a:pt x="893699" y="462406"/>
                </a:lnTo>
                <a:lnTo>
                  <a:pt x="911074" y="436649"/>
                </a:lnTo>
                <a:lnTo>
                  <a:pt x="917448" y="405129"/>
                </a:lnTo>
                <a:lnTo>
                  <a:pt x="917448" y="81025"/>
                </a:lnTo>
                <a:lnTo>
                  <a:pt x="911074" y="49506"/>
                </a:lnTo>
                <a:lnTo>
                  <a:pt x="893699" y="23748"/>
                </a:lnTo>
                <a:lnTo>
                  <a:pt x="867941" y="6373"/>
                </a:lnTo>
                <a:lnTo>
                  <a:pt x="836422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Arial Nova" panose="020B0504020202020204" pitchFamily="34" charset="0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1318132" y="2564053"/>
            <a:ext cx="6638290" cy="360680"/>
            <a:chOff x="1201674" y="1791461"/>
            <a:chExt cx="6638290" cy="360680"/>
          </a:xfrm>
        </p:grpSpPr>
        <p:sp>
          <p:nvSpPr>
            <p:cNvPr id="43" name="object 43"/>
            <p:cNvSpPr/>
            <p:nvPr/>
          </p:nvSpPr>
          <p:spPr>
            <a:xfrm>
              <a:off x="1201674" y="1791461"/>
              <a:ext cx="6638290" cy="360680"/>
            </a:xfrm>
            <a:custGeom>
              <a:avLst/>
              <a:gdLst/>
              <a:ahLst/>
              <a:cxnLst/>
              <a:rect l="l" t="t" r="r" b="b"/>
              <a:pathLst>
                <a:path w="6638290" h="360680">
                  <a:moveTo>
                    <a:pt x="6637782" y="283972"/>
                  </a:moveTo>
                  <a:lnTo>
                    <a:pt x="6609588" y="283972"/>
                  </a:lnTo>
                  <a:lnTo>
                    <a:pt x="6609588" y="189992"/>
                  </a:lnTo>
                  <a:lnTo>
                    <a:pt x="6609588" y="174625"/>
                  </a:lnTo>
                  <a:lnTo>
                    <a:pt x="6605143" y="170180"/>
                  </a:lnTo>
                  <a:lnTo>
                    <a:pt x="3502914" y="170180"/>
                  </a:lnTo>
                  <a:lnTo>
                    <a:pt x="3502914" y="167005"/>
                  </a:lnTo>
                  <a:lnTo>
                    <a:pt x="3502914" y="77724"/>
                  </a:lnTo>
                  <a:lnTo>
                    <a:pt x="3502914" y="0"/>
                  </a:lnTo>
                  <a:lnTo>
                    <a:pt x="3502025" y="0"/>
                  </a:lnTo>
                  <a:lnTo>
                    <a:pt x="3483102" y="0"/>
                  </a:lnTo>
                  <a:lnTo>
                    <a:pt x="3482213" y="0"/>
                  </a:lnTo>
                  <a:lnTo>
                    <a:pt x="3482213" y="167005"/>
                  </a:lnTo>
                  <a:lnTo>
                    <a:pt x="1716659" y="167005"/>
                  </a:lnTo>
                  <a:lnTo>
                    <a:pt x="1713484" y="170180"/>
                  </a:lnTo>
                  <a:lnTo>
                    <a:pt x="32626" y="170180"/>
                  </a:lnTo>
                  <a:lnTo>
                    <a:pt x="28194" y="174625"/>
                  </a:lnTo>
                  <a:lnTo>
                    <a:pt x="28194" y="283972"/>
                  </a:lnTo>
                  <a:lnTo>
                    <a:pt x="0" y="283972"/>
                  </a:lnTo>
                  <a:lnTo>
                    <a:pt x="38100" y="360172"/>
                  </a:lnTo>
                  <a:lnTo>
                    <a:pt x="69850" y="296672"/>
                  </a:lnTo>
                  <a:lnTo>
                    <a:pt x="76200" y="283972"/>
                  </a:lnTo>
                  <a:lnTo>
                    <a:pt x="48006" y="283972"/>
                  </a:lnTo>
                  <a:lnTo>
                    <a:pt x="48006" y="189992"/>
                  </a:lnTo>
                  <a:lnTo>
                    <a:pt x="1712214" y="189992"/>
                  </a:lnTo>
                  <a:lnTo>
                    <a:pt x="1712214" y="277749"/>
                  </a:lnTo>
                  <a:lnTo>
                    <a:pt x="1684020" y="277749"/>
                  </a:lnTo>
                  <a:lnTo>
                    <a:pt x="1722120" y="353949"/>
                  </a:lnTo>
                  <a:lnTo>
                    <a:pt x="1753870" y="290449"/>
                  </a:lnTo>
                  <a:lnTo>
                    <a:pt x="1760220" y="277749"/>
                  </a:lnTo>
                  <a:lnTo>
                    <a:pt x="1732026" y="277749"/>
                  </a:lnTo>
                  <a:lnTo>
                    <a:pt x="1732026" y="189992"/>
                  </a:lnTo>
                  <a:lnTo>
                    <a:pt x="3483610" y="189992"/>
                  </a:lnTo>
                  <a:lnTo>
                    <a:pt x="3487547" y="193929"/>
                  </a:lnTo>
                  <a:lnTo>
                    <a:pt x="5102860" y="193929"/>
                  </a:lnTo>
                  <a:lnTo>
                    <a:pt x="5102860" y="280924"/>
                  </a:lnTo>
                  <a:lnTo>
                    <a:pt x="5074666" y="280924"/>
                  </a:lnTo>
                  <a:lnTo>
                    <a:pt x="5112766" y="357124"/>
                  </a:lnTo>
                  <a:lnTo>
                    <a:pt x="5144516" y="293624"/>
                  </a:lnTo>
                  <a:lnTo>
                    <a:pt x="5150866" y="280924"/>
                  </a:lnTo>
                  <a:lnTo>
                    <a:pt x="5122672" y="280924"/>
                  </a:lnTo>
                  <a:lnTo>
                    <a:pt x="5122672" y="193929"/>
                  </a:lnTo>
                  <a:lnTo>
                    <a:pt x="5122672" y="189992"/>
                  </a:lnTo>
                  <a:lnTo>
                    <a:pt x="6589776" y="189992"/>
                  </a:lnTo>
                  <a:lnTo>
                    <a:pt x="6589776" y="283972"/>
                  </a:lnTo>
                  <a:lnTo>
                    <a:pt x="6561582" y="283972"/>
                  </a:lnTo>
                  <a:lnTo>
                    <a:pt x="6599682" y="360172"/>
                  </a:lnTo>
                  <a:lnTo>
                    <a:pt x="6631432" y="296672"/>
                  </a:lnTo>
                  <a:lnTo>
                    <a:pt x="6637782" y="283972"/>
                  </a:lnTo>
                  <a:close/>
                </a:path>
              </a:pathLst>
            </a:custGeom>
            <a:solidFill>
              <a:srgbClr val="475C6C"/>
            </a:solidFill>
          </p:spPr>
          <p:txBody>
            <a:bodyPr wrap="square" lIns="0" tIns="0" rIns="0" bIns="0" rtlCol="0"/>
            <a:lstStyle/>
            <a:p>
              <a:endParaRPr>
                <a:latin typeface="Arial Nova" panose="020B0504020202020204" pitchFamily="34" charset="0"/>
              </a:endParaRPr>
            </a:p>
          </p:txBody>
        </p:sp>
        <p:pic>
          <p:nvPicPr>
            <p:cNvPr id="44" name="object 4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56582" y="1913381"/>
              <a:ext cx="76200" cy="234695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262280" y="5858510"/>
            <a:ext cx="1132840" cy="39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Balancing</a:t>
            </a:r>
            <a:r>
              <a:rPr sz="1200" spc="-6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costs,</a:t>
            </a:r>
            <a:endParaRPr sz="1200">
              <a:latin typeface="Arial Nova" panose="020B0504020202020204" pitchFamily="34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settlement</a:t>
            </a:r>
            <a:endParaRPr sz="1200"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909230" y="5872480"/>
            <a:ext cx="15113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Transmission</a:t>
            </a:r>
            <a:r>
              <a:rPr sz="1200" spc="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200" spc="-5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&amp; </a:t>
            </a:r>
            <a:r>
              <a:rPr sz="12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distribution</a:t>
            </a:r>
            <a:r>
              <a:rPr sz="1200" spc="-7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network </a:t>
            </a:r>
            <a:r>
              <a:rPr sz="12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connection</a:t>
            </a:r>
            <a:r>
              <a:rPr sz="1200" spc="-6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2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and</a:t>
            </a:r>
            <a:r>
              <a:rPr sz="1200" spc="-2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2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usage </a:t>
            </a:r>
            <a:r>
              <a:rPr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charges</a:t>
            </a:r>
            <a:endParaRPr sz="1200" dirty="0"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528819" y="5768899"/>
            <a:ext cx="132905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Engineering </a:t>
            </a:r>
            <a:r>
              <a:rPr sz="12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principles</a:t>
            </a:r>
            <a:r>
              <a:rPr sz="1200" spc="-4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200" spc="-2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of </a:t>
            </a:r>
            <a:r>
              <a:rPr sz="12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connections,</a:t>
            </a:r>
            <a:r>
              <a:rPr sz="1200" spc="-55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safety </a:t>
            </a:r>
            <a:r>
              <a:rPr sz="12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and</a:t>
            </a:r>
            <a:r>
              <a:rPr sz="12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usage</a:t>
            </a:r>
            <a:endParaRPr sz="1200"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456424" y="5754929"/>
            <a:ext cx="86677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Smart</a:t>
            </a:r>
            <a:r>
              <a:rPr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meter roll-</a:t>
            </a:r>
            <a:r>
              <a:rPr sz="12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out,</a:t>
            </a:r>
            <a:r>
              <a:rPr sz="1200" spc="50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 </a:t>
            </a:r>
            <a:r>
              <a:rPr sz="12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data </a:t>
            </a:r>
            <a:r>
              <a:rPr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protection</a:t>
            </a:r>
            <a:endParaRPr sz="1200"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599538" y="4812143"/>
            <a:ext cx="40132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REC</a:t>
            </a:r>
            <a:endParaRPr sz="1400" dirty="0">
              <a:solidFill>
                <a:schemeClr val="bg1"/>
              </a:solidFill>
              <a:latin typeface="Arial Nova" panose="020B0504020202020204" pitchFamily="34" charset="0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 rot="5168189">
            <a:off x="6902056" y="3466843"/>
            <a:ext cx="1000523" cy="1236072"/>
          </a:xfrm>
          <a:custGeom>
            <a:avLst/>
            <a:gdLst/>
            <a:ahLst/>
            <a:cxnLst/>
            <a:rect l="l" t="t" r="r" b="b"/>
            <a:pathLst>
              <a:path w="899795" h="1136014">
                <a:moveTo>
                  <a:pt x="27431" y="0"/>
                </a:moveTo>
                <a:lnTo>
                  <a:pt x="0" y="21590"/>
                </a:lnTo>
                <a:lnTo>
                  <a:pt x="86741" y="131826"/>
                </a:lnTo>
                <a:lnTo>
                  <a:pt x="114173" y="110109"/>
                </a:lnTo>
                <a:lnTo>
                  <a:pt x="27431" y="0"/>
                </a:lnTo>
                <a:close/>
              </a:path>
              <a:path w="899795" h="1136014">
                <a:moveTo>
                  <a:pt x="179324" y="192786"/>
                </a:moveTo>
                <a:lnTo>
                  <a:pt x="151765" y="214376"/>
                </a:lnTo>
                <a:lnTo>
                  <a:pt x="238505" y="324612"/>
                </a:lnTo>
                <a:lnTo>
                  <a:pt x="266065" y="302895"/>
                </a:lnTo>
                <a:lnTo>
                  <a:pt x="179324" y="192786"/>
                </a:lnTo>
                <a:close/>
              </a:path>
              <a:path w="899795" h="1136014">
                <a:moveTo>
                  <a:pt x="331089" y="385445"/>
                </a:moveTo>
                <a:lnTo>
                  <a:pt x="303529" y="407162"/>
                </a:lnTo>
                <a:lnTo>
                  <a:pt x="390271" y="517398"/>
                </a:lnTo>
                <a:lnTo>
                  <a:pt x="417829" y="495681"/>
                </a:lnTo>
                <a:lnTo>
                  <a:pt x="331089" y="385445"/>
                </a:lnTo>
                <a:close/>
              </a:path>
              <a:path w="899795" h="1136014">
                <a:moveTo>
                  <a:pt x="482853" y="578231"/>
                </a:moveTo>
                <a:lnTo>
                  <a:pt x="455295" y="599948"/>
                </a:lnTo>
                <a:lnTo>
                  <a:pt x="542036" y="710057"/>
                </a:lnTo>
                <a:lnTo>
                  <a:pt x="569595" y="688467"/>
                </a:lnTo>
                <a:lnTo>
                  <a:pt x="482853" y="578231"/>
                </a:lnTo>
                <a:close/>
              </a:path>
              <a:path w="899795" h="1136014">
                <a:moveTo>
                  <a:pt x="634619" y="771017"/>
                </a:moveTo>
                <a:lnTo>
                  <a:pt x="607060" y="792734"/>
                </a:lnTo>
                <a:lnTo>
                  <a:pt x="693801" y="902843"/>
                </a:lnTo>
                <a:lnTo>
                  <a:pt x="721360" y="881253"/>
                </a:lnTo>
                <a:lnTo>
                  <a:pt x="634619" y="771017"/>
                </a:lnTo>
                <a:close/>
              </a:path>
              <a:path w="899795" h="1136014">
                <a:moveTo>
                  <a:pt x="820528" y="1063733"/>
                </a:moveTo>
                <a:lnTo>
                  <a:pt x="792988" y="1085469"/>
                </a:lnTo>
                <a:lnTo>
                  <a:pt x="899287" y="1135507"/>
                </a:lnTo>
                <a:lnTo>
                  <a:pt x="887320" y="1077468"/>
                </a:lnTo>
                <a:lnTo>
                  <a:pt x="831342" y="1077468"/>
                </a:lnTo>
                <a:lnTo>
                  <a:pt x="820528" y="1063733"/>
                </a:lnTo>
                <a:close/>
              </a:path>
              <a:path w="899795" h="1136014">
                <a:moveTo>
                  <a:pt x="848018" y="1042036"/>
                </a:moveTo>
                <a:lnTo>
                  <a:pt x="820528" y="1063733"/>
                </a:lnTo>
                <a:lnTo>
                  <a:pt x="831342" y="1077468"/>
                </a:lnTo>
                <a:lnTo>
                  <a:pt x="858901" y="1055878"/>
                </a:lnTo>
                <a:lnTo>
                  <a:pt x="848018" y="1042036"/>
                </a:lnTo>
                <a:close/>
              </a:path>
              <a:path w="899795" h="1136014">
                <a:moveTo>
                  <a:pt x="875538" y="1020318"/>
                </a:moveTo>
                <a:lnTo>
                  <a:pt x="848018" y="1042036"/>
                </a:lnTo>
                <a:lnTo>
                  <a:pt x="858901" y="1055878"/>
                </a:lnTo>
                <a:lnTo>
                  <a:pt x="831342" y="1077468"/>
                </a:lnTo>
                <a:lnTo>
                  <a:pt x="887320" y="1077468"/>
                </a:lnTo>
                <a:lnTo>
                  <a:pt x="875538" y="1020318"/>
                </a:lnTo>
                <a:close/>
              </a:path>
              <a:path w="899795" h="1136014">
                <a:moveTo>
                  <a:pt x="786511" y="963803"/>
                </a:moveTo>
                <a:lnTo>
                  <a:pt x="758951" y="985520"/>
                </a:lnTo>
                <a:lnTo>
                  <a:pt x="820528" y="1063733"/>
                </a:lnTo>
                <a:lnTo>
                  <a:pt x="848018" y="1042036"/>
                </a:lnTo>
                <a:lnTo>
                  <a:pt x="786511" y="96380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>
              <a:latin typeface="Arial Nova" panose="020B0504020202020204" pitchFamily="34" charset="0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272768" y="5793346"/>
            <a:ext cx="1018751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GB"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Retail arrangements,</a:t>
            </a:r>
            <a:endParaRPr sz="1200" dirty="0">
              <a:latin typeface="Arial Nova" panose="020B0504020202020204" pitchFamily="34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lang="en-GB"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s</a:t>
            </a:r>
            <a:r>
              <a:rPr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witching</a:t>
            </a:r>
            <a:r>
              <a:rPr lang="en-GB" sz="1200" spc="-1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rPr>
              <a:t>, metering</a:t>
            </a:r>
            <a:endParaRPr sz="1200" dirty="0">
              <a:latin typeface="Arial Nova" panose="020B0504020202020204" pitchFamily="34" charset="0"/>
              <a:cs typeface="Arial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1877B7A8-A250-6EE2-914D-D5DF639ED7D4}"/>
              </a:ext>
            </a:extLst>
          </p:cNvPr>
          <p:cNvGrpSpPr/>
          <p:nvPr/>
        </p:nvGrpSpPr>
        <p:grpSpPr>
          <a:xfrm>
            <a:off x="5951981" y="109849"/>
            <a:ext cx="3094452" cy="910088"/>
            <a:chOff x="5940836" y="712969"/>
            <a:chExt cx="3094452" cy="910088"/>
          </a:xfrm>
        </p:grpSpPr>
        <p:sp>
          <p:nvSpPr>
            <p:cNvPr id="57" name="object 57"/>
            <p:cNvSpPr txBox="1"/>
            <p:nvPr/>
          </p:nvSpPr>
          <p:spPr>
            <a:xfrm>
              <a:off x="6913118" y="1023534"/>
              <a:ext cx="2122170" cy="599523"/>
            </a:xfrm>
            <a:prstGeom prst="rect">
              <a:avLst/>
            </a:prstGeom>
          </p:spPr>
          <p:txBody>
            <a:bodyPr vert="horz" wrap="square" lIns="0" tIns="90805" rIns="0" bIns="0" rtlCol="0">
              <a:spAutoFit/>
            </a:bodyPr>
            <a:lstStyle/>
            <a:p>
              <a:pPr marL="12700" marR="5080" indent="2540">
                <a:spcBef>
                  <a:spcPts val="30"/>
                </a:spcBef>
              </a:pPr>
              <a:r>
                <a:rPr lang="en-GB" sz="110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Re</a:t>
              </a:r>
              <a:r>
                <a:rPr sz="110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quired</a:t>
              </a:r>
              <a:r>
                <a:rPr sz="1100" spc="-25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 </a:t>
              </a:r>
              <a:r>
                <a:rPr sz="110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to</a:t>
              </a:r>
              <a:r>
                <a:rPr sz="1100" spc="-35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 </a:t>
              </a:r>
              <a:r>
                <a:rPr sz="110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comply</a:t>
              </a:r>
              <a:r>
                <a:rPr sz="1100" spc="-2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 </a:t>
              </a:r>
              <a:r>
                <a:rPr sz="110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with</a:t>
              </a:r>
              <a:r>
                <a:rPr sz="1100" spc="-15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 </a:t>
              </a:r>
              <a:r>
                <a:rPr sz="110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the</a:t>
              </a:r>
              <a:r>
                <a:rPr sz="1100" spc="-35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 </a:t>
              </a:r>
              <a:r>
                <a:rPr sz="1100" spc="-2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Code</a:t>
              </a:r>
              <a:endParaRPr lang="en-GB" sz="11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endParaRPr>
            </a:p>
            <a:p>
              <a:pPr marL="12700" marR="5080" indent="2540">
                <a:spcBef>
                  <a:spcPts val="30"/>
                </a:spcBef>
              </a:pPr>
              <a:endParaRPr lang="en-GB" sz="1100" spc="-20" dirty="0">
                <a:solidFill>
                  <a:srgbClr val="475C6C"/>
                </a:solidFill>
                <a:latin typeface="Arial Nova" panose="020B0504020202020204" pitchFamily="34" charset="0"/>
                <a:cs typeface="Arial"/>
              </a:endParaRPr>
            </a:p>
            <a:p>
              <a:pPr marL="12700" marR="5080" indent="2540">
                <a:spcBef>
                  <a:spcPts val="30"/>
                </a:spcBef>
              </a:pPr>
              <a:r>
                <a:rPr sz="110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Obligated</a:t>
              </a:r>
              <a:r>
                <a:rPr sz="1100" spc="-35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 </a:t>
              </a:r>
              <a:r>
                <a:rPr sz="110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to</a:t>
              </a:r>
              <a:r>
                <a:rPr sz="1100" spc="-35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 </a:t>
              </a:r>
              <a:r>
                <a:rPr sz="110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create</a:t>
              </a:r>
              <a:r>
                <a:rPr sz="1100" spc="-45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 </a:t>
              </a:r>
              <a:r>
                <a:rPr sz="110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the</a:t>
              </a:r>
              <a:r>
                <a:rPr sz="1100" spc="-35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 </a:t>
              </a:r>
              <a:r>
                <a:rPr sz="1100" spc="-20" dirty="0">
                  <a:solidFill>
                    <a:srgbClr val="475C6C"/>
                  </a:solidFill>
                  <a:latin typeface="Arial Nova" panose="020B0504020202020204" pitchFamily="34" charset="0"/>
                  <a:cs typeface="Arial"/>
                </a:rPr>
                <a:t>Code</a:t>
              </a:r>
              <a:endParaRPr sz="1100" dirty="0">
                <a:latin typeface="Arial Nova" panose="020B0504020202020204" pitchFamily="34" charset="0"/>
                <a:cs typeface="Arial"/>
              </a:endParaRPr>
            </a:p>
          </p:txBody>
        </p:sp>
        <p:sp>
          <p:nvSpPr>
            <p:cNvPr id="61" name="object 45">
              <a:extLst>
                <a:ext uri="{FF2B5EF4-FFF2-40B4-BE49-F238E27FC236}">
                  <a16:creationId xmlns:a16="http://schemas.microsoft.com/office/drawing/2014/main" id="{F3EB4B90-9874-CCD8-E99F-F56FA4967D78}"/>
                </a:ext>
              </a:extLst>
            </p:cNvPr>
            <p:cNvSpPr/>
            <p:nvPr/>
          </p:nvSpPr>
          <p:spPr>
            <a:xfrm>
              <a:off x="6013172" y="1146181"/>
              <a:ext cx="781050" cy="105410"/>
            </a:xfrm>
            <a:custGeom>
              <a:avLst/>
              <a:gdLst/>
              <a:ahLst/>
              <a:cxnLst/>
              <a:rect l="l" t="t" r="r" b="b"/>
              <a:pathLst>
                <a:path w="781050" h="105409">
                  <a:moveTo>
                    <a:pt x="675766" y="0"/>
                  </a:moveTo>
                  <a:lnTo>
                    <a:pt x="675766" y="105155"/>
                  </a:lnTo>
                  <a:lnTo>
                    <a:pt x="745870" y="70103"/>
                  </a:lnTo>
                  <a:lnTo>
                    <a:pt x="693292" y="70103"/>
                  </a:lnTo>
                  <a:lnTo>
                    <a:pt x="693292" y="35051"/>
                  </a:lnTo>
                  <a:lnTo>
                    <a:pt x="745870" y="35051"/>
                  </a:lnTo>
                  <a:lnTo>
                    <a:pt x="675766" y="0"/>
                  </a:lnTo>
                  <a:close/>
                </a:path>
                <a:path w="781050" h="105409">
                  <a:moveTo>
                    <a:pt x="675766" y="35051"/>
                  </a:moveTo>
                  <a:lnTo>
                    <a:pt x="0" y="35051"/>
                  </a:lnTo>
                  <a:lnTo>
                    <a:pt x="0" y="70103"/>
                  </a:lnTo>
                  <a:lnTo>
                    <a:pt x="675766" y="70103"/>
                  </a:lnTo>
                  <a:lnTo>
                    <a:pt x="675766" y="35051"/>
                  </a:lnTo>
                  <a:close/>
                </a:path>
                <a:path w="781050" h="105409">
                  <a:moveTo>
                    <a:pt x="745870" y="35051"/>
                  </a:moveTo>
                  <a:lnTo>
                    <a:pt x="693292" y="35051"/>
                  </a:lnTo>
                  <a:lnTo>
                    <a:pt x="693292" y="70103"/>
                  </a:lnTo>
                  <a:lnTo>
                    <a:pt x="745870" y="70103"/>
                  </a:lnTo>
                  <a:lnTo>
                    <a:pt x="780922" y="52577"/>
                  </a:lnTo>
                  <a:lnTo>
                    <a:pt x="745870" y="35051"/>
                  </a:lnTo>
                  <a:close/>
                </a:path>
              </a:pathLst>
            </a:custGeom>
            <a:solidFill>
              <a:srgbClr val="C1D2A0"/>
            </a:solidFill>
          </p:spPr>
          <p:txBody>
            <a:bodyPr wrap="square" lIns="0" tIns="0" rIns="0" bIns="0" rtlCol="0"/>
            <a:lstStyle/>
            <a:p>
              <a:endParaRPr>
                <a:latin typeface="Arial Nova" panose="020B0504020202020204" pitchFamily="34" charset="0"/>
              </a:endParaRPr>
            </a:p>
          </p:txBody>
        </p:sp>
        <p:sp>
          <p:nvSpPr>
            <p:cNvPr id="62" name="object 46">
              <a:extLst>
                <a:ext uri="{FF2B5EF4-FFF2-40B4-BE49-F238E27FC236}">
                  <a16:creationId xmlns:a16="http://schemas.microsoft.com/office/drawing/2014/main" id="{0AD4CB92-2BD9-2BE6-9C60-BDECC6661674}"/>
                </a:ext>
              </a:extLst>
            </p:cNvPr>
            <p:cNvSpPr/>
            <p:nvPr/>
          </p:nvSpPr>
          <p:spPr>
            <a:xfrm>
              <a:off x="6033277" y="1474476"/>
              <a:ext cx="787400" cy="105410"/>
            </a:xfrm>
            <a:custGeom>
              <a:avLst/>
              <a:gdLst/>
              <a:ahLst/>
              <a:cxnLst/>
              <a:rect l="l" t="t" r="r" b="b"/>
              <a:pathLst>
                <a:path w="787400" h="105409">
                  <a:moveTo>
                    <a:pt x="140208" y="35051"/>
                  </a:moveTo>
                  <a:lnTo>
                    <a:pt x="0" y="35051"/>
                  </a:lnTo>
                  <a:lnTo>
                    <a:pt x="0" y="70103"/>
                  </a:lnTo>
                  <a:lnTo>
                    <a:pt x="140208" y="70103"/>
                  </a:lnTo>
                  <a:lnTo>
                    <a:pt x="140208" y="35051"/>
                  </a:lnTo>
                  <a:close/>
                </a:path>
                <a:path w="787400" h="105409">
                  <a:moveTo>
                    <a:pt x="385571" y="35051"/>
                  </a:moveTo>
                  <a:lnTo>
                    <a:pt x="245363" y="35051"/>
                  </a:lnTo>
                  <a:lnTo>
                    <a:pt x="245363" y="70103"/>
                  </a:lnTo>
                  <a:lnTo>
                    <a:pt x="385571" y="70103"/>
                  </a:lnTo>
                  <a:lnTo>
                    <a:pt x="385571" y="35051"/>
                  </a:lnTo>
                  <a:close/>
                </a:path>
                <a:path w="787400" h="105409">
                  <a:moveTo>
                    <a:pt x="630936" y="35051"/>
                  </a:moveTo>
                  <a:lnTo>
                    <a:pt x="490728" y="35051"/>
                  </a:lnTo>
                  <a:lnTo>
                    <a:pt x="490728" y="70103"/>
                  </a:lnTo>
                  <a:lnTo>
                    <a:pt x="630936" y="70103"/>
                  </a:lnTo>
                  <a:lnTo>
                    <a:pt x="630936" y="35051"/>
                  </a:lnTo>
                  <a:close/>
                </a:path>
                <a:path w="787400" h="105409">
                  <a:moveTo>
                    <a:pt x="681989" y="0"/>
                  </a:moveTo>
                  <a:lnTo>
                    <a:pt x="681989" y="105155"/>
                  </a:lnTo>
                  <a:lnTo>
                    <a:pt x="787145" y="52577"/>
                  </a:lnTo>
                  <a:lnTo>
                    <a:pt x="681989" y="0"/>
                  </a:lnTo>
                  <a:close/>
                </a:path>
              </a:pathLst>
            </a:custGeom>
            <a:solidFill>
              <a:srgbClr val="E94934"/>
            </a:solidFill>
          </p:spPr>
          <p:txBody>
            <a:bodyPr wrap="square" lIns="0" tIns="0" rIns="0" bIns="0" rtlCol="0"/>
            <a:lstStyle/>
            <a:p>
              <a:endParaRPr>
                <a:latin typeface="Arial Nova" panose="020B0504020202020204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6D0D5CD-5028-C56B-6D79-27E3ABADCF7C}"/>
                </a:ext>
              </a:extLst>
            </p:cNvPr>
            <p:cNvSpPr txBox="1"/>
            <p:nvPr/>
          </p:nvSpPr>
          <p:spPr>
            <a:xfrm>
              <a:off x="5940836" y="712969"/>
              <a:ext cx="8384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6364">
                <a:lnSpc>
                  <a:spcPct val="100000"/>
                </a:lnSpc>
                <a:spcBef>
                  <a:spcPts val="715"/>
                </a:spcBef>
              </a:pPr>
              <a:r>
                <a:rPr lang="en-GB" sz="1800" b="1" spc="-25" dirty="0">
                  <a:solidFill>
                    <a:srgbClr val="E94934"/>
                  </a:solidFill>
                  <a:latin typeface="Arial Nova" panose="020B0504020202020204" pitchFamily="34" charset="0"/>
                  <a:cs typeface="Arial"/>
                </a:rPr>
                <a:t>Key</a:t>
              </a:r>
              <a:endParaRPr lang="en-GB" sz="1800" dirty="0">
                <a:latin typeface="Arial Nova" panose="020B0504020202020204" pitchFamily="34" charset="0"/>
                <a:cs typeface="Arial"/>
              </a:endParaRPr>
            </a:p>
          </p:txBody>
        </p:sp>
      </p:grpSp>
      <p:sp>
        <p:nvSpPr>
          <p:cNvPr id="3" name="object 3">
            <a:extLst>
              <a:ext uri="{FF2B5EF4-FFF2-40B4-BE49-F238E27FC236}">
                <a16:creationId xmlns:a16="http://schemas.microsoft.com/office/drawing/2014/main" id="{3EFB98FA-C886-4D17-90E5-E4E6F7DC585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5922" y="85175"/>
            <a:ext cx="5713617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dirty="0">
                <a:latin typeface="Arial Nova" panose="020B0504020202020204" pitchFamily="34" charset="0"/>
              </a:rPr>
              <a:t>Regulatory</a:t>
            </a:r>
            <a:r>
              <a:rPr sz="3200" spc="-95" dirty="0">
                <a:latin typeface="Arial Nova" panose="020B0504020202020204" pitchFamily="34" charset="0"/>
              </a:rPr>
              <a:t> </a:t>
            </a:r>
            <a:r>
              <a:rPr lang="en-GB" sz="3200" spc="-95" dirty="0">
                <a:latin typeface="Arial Nova" panose="020B0504020202020204" pitchFamily="34" charset="0"/>
              </a:rPr>
              <a:t>Control</a:t>
            </a:r>
            <a:r>
              <a:rPr sz="3200" spc="-85" dirty="0">
                <a:latin typeface="Arial Nova" panose="020B0504020202020204" pitchFamily="34" charset="0"/>
              </a:rPr>
              <a:t> </a:t>
            </a:r>
            <a:r>
              <a:rPr sz="3200" dirty="0">
                <a:latin typeface="Arial Nova" panose="020B0504020202020204" pitchFamily="34" charset="0"/>
              </a:rPr>
              <a:t>–</a:t>
            </a:r>
            <a:r>
              <a:rPr sz="3200" spc="-110" dirty="0">
                <a:latin typeface="Arial Nova" panose="020B0504020202020204" pitchFamily="34" charset="0"/>
              </a:rPr>
              <a:t> </a:t>
            </a:r>
            <a:r>
              <a:rPr lang="en-GB" sz="3200" spc="-110" dirty="0">
                <a:latin typeface="Arial Nova" panose="020B0504020202020204" pitchFamily="34" charset="0"/>
              </a:rPr>
              <a:t>Electricity</a:t>
            </a:r>
            <a:endParaRPr sz="3200" spc="-25" dirty="0">
              <a:latin typeface="Arial Nova" panose="020B05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6B72F42-26E9-C895-01C8-607714E4AD50}"/>
              </a:ext>
            </a:extLst>
          </p:cNvPr>
          <p:cNvCxnSpPr>
            <a:cxnSpLocks/>
          </p:cNvCxnSpPr>
          <p:nvPr/>
        </p:nvCxnSpPr>
        <p:spPr>
          <a:xfrm>
            <a:off x="1015143" y="1676400"/>
            <a:ext cx="70668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34CAE3F-FA02-2510-F5B2-81E92224F4CA}"/>
              </a:ext>
            </a:extLst>
          </p:cNvPr>
          <p:cNvSpPr txBox="1"/>
          <p:nvPr/>
        </p:nvSpPr>
        <p:spPr>
          <a:xfrm>
            <a:off x="905027" y="1226765"/>
            <a:ext cx="7571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Primary Legislation</a:t>
            </a:r>
            <a:r>
              <a:rPr lang="en-GB" dirty="0"/>
              <a:t>: Electricity Act, Gas Act, Utilities Act, Energy Act …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775" y="124735"/>
            <a:ext cx="553339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3200" dirty="0">
                <a:latin typeface="Arial Nova" panose="020B0504020202020204" pitchFamily="34" charset="0"/>
              </a:rPr>
              <a:t>Regulatory </a:t>
            </a:r>
            <a:r>
              <a:rPr lang="en-GB" sz="3200" dirty="0">
                <a:latin typeface="Arial Nova" panose="020B0504020202020204" pitchFamily="34" charset="0"/>
              </a:rPr>
              <a:t>Control</a:t>
            </a:r>
            <a:r>
              <a:rPr sz="3200" dirty="0">
                <a:latin typeface="Arial Nova" panose="020B0504020202020204" pitchFamily="34" charset="0"/>
              </a:rPr>
              <a:t> – </a:t>
            </a:r>
            <a:r>
              <a:rPr lang="en-GB" sz="3200" dirty="0">
                <a:latin typeface="Arial Nova" panose="020B0504020202020204" pitchFamily="34" charset="0"/>
              </a:rPr>
              <a:t>G</a:t>
            </a:r>
            <a:r>
              <a:rPr sz="3200" dirty="0">
                <a:latin typeface="Arial Nova" panose="020B0504020202020204" pitchFamily="34" charset="0"/>
              </a:rPr>
              <a:t>as</a:t>
            </a:r>
          </a:p>
        </p:txBody>
      </p:sp>
      <p:sp>
        <p:nvSpPr>
          <p:cNvPr id="5" name="object 5"/>
          <p:cNvSpPr/>
          <p:nvPr/>
        </p:nvSpPr>
        <p:spPr>
          <a:xfrm>
            <a:off x="1131316" y="4445198"/>
            <a:ext cx="1312545" cy="946785"/>
          </a:xfrm>
          <a:custGeom>
            <a:avLst/>
            <a:gdLst/>
            <a:ahLst/>
            <a:cxnLst/>
            <a:rect l="l" t="t" r="r" b="b"/>
            <a:pathLst>
              <a:path w="1312545" h="946785">
                <a:moveTo>
                  <a:pt x="1154430" y="0"/>
                </a:moveTo>
                <a:lnTo>
                  <a:pt x="157734" y="0"/>
                </a:lnTo>
                <a:lnTo>
                  <a:pt x="107879" y="8040"/>
                </a:lnTo>
                <a:lnTo>
                  <a:pt x="64580" y="30431"/>
                </a:lnTo>
                <a:lnTo>
                  <a:pt x="30434" y="64574"/>
                </a:lnTo>
                <a:lnTo>
                  <a:pt x="8041" y="107874"/>
                </a:lnTo>
                <a:lnTo>
                  <a:pt x="0" y="157733"/>
                </a:lnTo>
                <a:lnTo>
                  <a:pt x="0" y="788669"/>
                </a:lnTo>
                <a:lnTo>
                  <a:pt x="8041" y="838529"/>
                </a:lnTo>
                <a:lnTo>
                  <a:pt x="30434" y="881829"/>
                </a:lnTo>
                <a:lnTo>
                  <a:pt x="64580" y="915972"/>
                </a:lnTo>
                <a:lnTo>
                  <a:pt x="107879" y="938363"/>
                </a:lnTo>
                <a:lnTo>
                  <a:pt x="157734" y="946403"/>
                </a:lnTo>
                <a:lnTo>
                  <a:pt x="1154430" y="946403"/>
                </a:lnTo>
                <a:lnTo>
                  <a:pt x="1204289" y="938363"/>
                </a:lnTo>
                <a:lnTo>
                  <a:pt x="1247589" y="915972"/>
                </a:lnTo>
                <a:lnTo>
                  <a:pt x="1281732" y="881829"/>
                </a:lnTo>
                <a:lnTo>
                  <a:pt x="1304123" y="838529"/>
                </a:lnTo>
                <a:lnTo>
                  <a:pt x="1312164" y="788669"/>
                </a:lnTo>
                <a:lnTo>
                  <a:pt x="1312164" y="157733"/>
                </a:lnTo>
                <a:lnTo>
                  <a:pt x="1304123" y="107874"/>
                </a:lnTo>
                <a:lnTo>
                  <a:pt x="1281732" y="64574"/>
                </a:lnTo>
                <a:lnTo>
                  <a:pt x="1247589" y="30431"/>
                </a:lnTo>
                <a:lnTo>
                  <a:pt x="1204289" y="8040"/>
                </a:lnTo>
                <a:lnTo>
                  <a:pt x="1154430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Arial Nova" panose="020B0504020202020204" pitchFamily="34" charset="0"/>
              <a:ea typeface="+mn-ea"/>
              <a:cs typeface="+mn-c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03605" y="4536385"/>
            <a:ext cx="76708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chemeClr val="bg1"/>
                </a:solidFill>
                <a:latin typeface="Arial"/>
                <a:cs typeface="Arial"/>
              </a:rPr>
              <a:t>Uniform Network </a:t>
            </a:r>
            <a:r>
              <a:rPr sz="1600" spc="-20" dirty="0">
                <a:solidFill>
                  <a:schemeClr val="bg1"/>
                </a:solidFill>
                <a:latin typeface="Arial"/>
                <a:cs typeface="Arial"/>
              </a:rPr>
              <a:t>Code</a:t>
            </a:r>
            <a:endParaRPr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98316" y="4445198"/>
            <a:ext cx="1746885" cy="946785"/>
          </a:xfrm>
          <a:custGeom>
            <a:avLst/>
            <a:gdLst/>
            <a:ahLst/>
            <a:cxnLst/>
            <a:rect l="l" t="t" r="r" b="b"/>
            <a:pathLst>
              <a:path w="1746885" h="946785">
                <a:moveTo>
                  <a:pt x="1588770" y="0"/>
                </a:moveTo>
                <a:lnTo>
                  <a:pt x="157734" y="0"/>
                </a:lnTo>
                <a:lnTo>
                  <a:pt x="107874" y="8040"/>
                </a:lnTo>
                <a:lnTo>
                  <a:pt x="64574" y="30431"/>
                </a:lnTo>
                <a:lnTo>
                  <a:pt x="30431" y="64574"/>
                </a:lnTo>
                <a:lnTo>
                  <a:pt x="8040" y="107874"/>
                </a:lnTo>
                <a:lnTo>
                  <a:pt x="0" y="157733"/>
                </a:lnTo>
                <a:lnTo>
                  <a:pt x="0" y="788669"/>
                </a:lnTo>
                <a:lnTo>
                  <a:pt x="8040" y="838529"/>
                </a:lnTo>
                <a:lnTo>
                  <a:pt x="30431" y="881829"/>
                </a:lnTo>
                <a:lnTo>
                  <a:pt x="64574" y="915972"/>
                </a:lnTo>
                <a:lnTo>
                  <a:pt x="107874" y="938363"/>
                </a:lnTo>
                <a:lnTo>
                  <a:pt x="157734" y="946403"/>
                </a:lnTo>
                <a:lnTo>
                  <a:pt x="1588770" y="946403"/>
                </a:lnTo>
                <a:lnTo>
                  <a:pt x="1638629" y="938363"/>
                </a:lnTo>
                <a:lnTo>
                  <a:pt x="1681929" y="915972"/>
                </a:lnTo>
                <a:lnTo>
                  <a:pt x="1716072" y="881829"/>
                </a:lnTo>
                <a:lnTo>
                  <a:pt x="1738463" y="838529"/>
                </a:lnTo>
                <a:lnTo>
                  <a:pt x="1746504" y="788669"/>
                </a:lnTo>
                <a:lnTo>
                  <a:pt x="1746504" y="157733"/>
                </a:lnTo>
                <a:lnTo>
                  <a:pt x="1738463" y="107874"/>
                </a:lnTo>
                <a:lnTo>
                  <a:pt x="1716072" y="64574"/>
                </a:lnTo>
                <a:lnTo>
                  <a:pt x="1681929" y="30431"/>
                </a:lnTo>
                <a:lnTo>
                  <a:pt x="1638629" y="8040"/>
                </a:lnTo>
                <a:lnTo>
                  <a:pt x="1588770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Arial Nova" panose="020B0504020202020204" pitchFamily="34" charset="0"/>
              <a:ea typeface="+mn-ea"/>
              <a:cs typeface="+mn-c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26788" y="4678914"/>
            <a:ext cx="131318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76555" marR="5080" indent="-364490">
              <a:lnSpc>
                <a:spcPct val="100000"/>
              </a:lnSpc>
              <a:spcBef>
                <a:spcPts val="95"/>
              </a:spcBef>
            </a:pPr>
            <a:r>
              <a:rPr lang="en-GB" sz="1600" dirty="0">
                <a:solidFill>
                  <a:schemeClr val="bg1"/>
                </a:solidFill>
                <a:latin typeface="Arial"/>
                <a:cs typeface="Arial"/>
              </a:rPr>
              <a:t>Retail</a:t>
            </a:r>
            <a:r>
              <a:rPr lang="en-GB" sz="1600" spc="-5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GB" sz="1600" spc="-10" dirty="0">
                <a:solidFill>
                  <a:schemeClr val="bg1"/>
                </a:solidFill>
                <a:latin typeface="Arial"/>
                <a:cs typeface="Arial"/>
              </a:rPr>
              <a:t>Energy </a:t>
            </a:r>
            <a:r>
              <a:rPr lang="en-GB" sz="1600" spc="-20" dirty="0">
                <a:solidFill>
                  <a:schemeClr val="bg1"/>
                </a:solidFill>
                <a:latin typeface="Arial"/>
                <a:cs typeface="Arial"/>
              </a:rPr>
              <a:t>Code</a:t>
            </a:r>
            <a:endParaRPr lang="en-GB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351016" y="4446722"/>
            <a:ext cx="1493520" cy="944880"/>
          </a:xfrm>
          <a:custGeom>
            <a:avLst/>
            <a:gdLst/>
            <a:ahLst/>
            <a:cxnLst/>
            <a:rect l="l" t="t" r="r" b="b"/>
            <a:pathLst>
              <a:path w="1493520" h="944879">
                <a:moveTo>
                  <a:pt x="1336039" y="0"/>
                </a:moveTo>
                <a:lnTo>
                  <a:pt x="157480" y="0"/>
                </a:lnTo>
                <a:lnTo>
                  <a:pt x="107696" y="8026"/>
                </a:lnTo>
                <a:lnTo>
                  <a:pt x="64465" y="30378"/>
                </a:lnTo>
                <a:lnTo>
                  <a:pt x="30378" y="64465"/>
                </a:lnTo>
                <a:lnTo>
                  <a:pt x="8026" y="107695"/>
                </a:lnTo>
                <a:lnTo>
                  <a:pt x="0" y="157479"/>
                </a:lnTo>
                <a:lnTo>
                  <a:pt x="0" y="787400"/>
                </a:lnTo>
                <a:lnTo>
                  <a:pt x="8026" y="837183"/>
                </a:lnTo>
                <a:lnTo>
                  <a:pt x="30378" y="880414"/>
                </a:lnTo>
                <a:lnTo>
                  <a:pt x="64465" y="914501"/>
                </a:lnTo>
                <a:lnTo>
                  <a:pt x="107696" y="936853"/>
                </a:lnTo>
                <a:lnTo>
                  <a:pt x="157480" y="944879"/>
                </a:lnTo>
                <a:lnTo>
                  <a:pt x="1336039" y="944879"/>
                </a:lnTo>
                <a:lnTo>
                  <a:pt x="1385824" y="936853"/>
                </a:lnTo>
                <a:lnTo>
                  <a:pt x="1429054" y="914501"/>
                </a:lnTo>
                <a:lnTo>
                  <a:pt x="1463141" y="880414"/>
                </a:lnTo>
                <a:lnTo>
                  <a:pt x="1485493" y="837183"/>
                </a:lnTo>
                <a:lnTo>
                  <a:pt x="1493519" y="787400"/>
                </a:lnTo>
                <a:lnTo>
                  <a:pt x="1493519" y="157479"/>
                </a:lnTo>
                <a:lnTo>
                  <a:pt x="1485493" y="107695"/>
                </a:lnTo>
                <a:lnTo>
                  <a:pt x="1463141" y="64465"/>
                </a:lnTo>
                <a:lnTo>
                  <a:pt x="1429054" y="30378"/>
                </a:lnTo>
                <a:lnTo>
                  <a:pt x="1385823" y="8026"/>
                </a:lnTo>
                <a:lnTo>
                  <a:pt x="1336039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Arial Nova" panose="020B0504020202020204" pitchFamily="34" charset="0"/>
              <a:ea typeface="+mn-ea"/>
              <a:cs typeface="+mn-c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494400" y="4658685"/>
            <a:ext cx="120967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2131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chemeClr val="bg1"/>
                </a:solidFill>
                <a:latin typeface="Arial"/>
                <a:cs typeface="Arial"/>
              </a:rPr>
              <a:t>Smart </a:t>
            </a:r>
            <a:r>
              <a:rPr sz="1600" dirty="0">
                <a:solidFill>
                  <a:schemeClr val="bg1"/>
                </a:solidFill>
                <a:latin typeface="Arial"/>
                <a:cs typeface="Arial"/>
              </a:rPr>
              <a:t>Energy</a:t>
            </a:r>
            <a:r>
              <a:rPr sz="1600" spc="-5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chemeClr val="bg1"/>
                </a:solidFill>
                <a:latin typeface="Arial"/>
                <a:cs typeface="Arial"/>
              </a:rPr>
              <a:t>Code</a:t>
            </a:r>
            <a:endParaRPr sz="160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104195" y="1984420"/>
            <a:ext cx="1313179" cy="531167"/>
          </a:xfrm>
          <a:custGeom>
            <a:avLst/>
            <a:gdLst/>
            <a:ahLst/>
            <a:cxnLst/>
            <a:rect l="l" t="t" r="r" b="b"/>
            <a:pathLst>
              <a:path w="1431289" h="650875">
                <a:moveTo>
                  <a:pt x="715518" y="0"/>
                </a:moveTo>
                <a:lnTo>
                  <a:pt x="650383" y="1329"/>
                </a:lnTo>
                <a:lnTo>
                  <a:pt x="586888" y="5242"/>
                </a:lnTo>
                <a:lnTo>
                  <a:pt x="525286" y="11622"/>
                </a:lnTo>
                <a:lnTo>
                  <a:pt x="465828" y="20355"/>
                </a:lnTo>
                <a:lnTo>
                  <a:pt x="408768" y="31326"/>
                </a:lnTo>
                <a:lnTo>
                  <a:pt x="354358" y="44421"/>
                </a:lnTo>
                <a:lnTo>
                  <a:pt x="302850" y="59525"/>
                </a:lnTo>
                <a:lnTo>
                  <a:pt x="254496" y="76521"/>
                </a:lnTo>
                <a:lnTo>
                  <a:pt x="209550" y="95297"/>
                </a:lnTo>
                <a:lnTo>
                  <a:pt x="168262" y="115737"/>
                </a:lnTo>
                <a:lnTo>
                  <a:pt x="130887" y="137725"/>
                </a:lnTo>
                <a:lnTo>
                  <a:pt x="97677" y="161148"/>
                </a:lnTo>
                <a:lnTo>
                  <a:pt x="44758" y="211838"/>
                </a:lnTo>
                <a:lnTo>
                  <a:pt x="11526" y="266886"/>
                </a:lnTo>
                <a:lnTo>
                  <a:pt x="0" y="325374"/>
                </a:lnTo>
                <a:lnTo>
                  <a:pt x="2923" y="354990"/>
                </a:lnTo>
                <a:lnTo>
                  <a:pt x="25555" y="411873"/>
                </a:lnTo>
                <a:lnTo>
                  <a:pt x="68883" y="464856"/>
                </a:lnTo>
                <a:lnTo>
                  <a:pt x="130887" y="513022"/>
                </a:lnTo>
                <a:lnTo>
                  <a:pt x="168262" y="535010"/>
                </a:lnTo>
                <a:lnTo>
                  <a:pt x="209549" y="555450"/>
                </a:lnTo>
                <a:lnTo>
                  <a:pt x="254496" y="574226"/>
                </a:lnTo>
                <a:lnTo>
                  <a:pt x="302850" y="591222"/>
                </a:lnTo>
                <a:lnTo>
                  <a:pt x="354358" y="606326"/>
                </a:lnTo>
                <a:lnTo>
                  <a:pt x="408768" y="619421"/>
                </a:lnTo>
                <a:lnTo>
                  <a:pt x="465828" y="630392"/>
                </a:lnTo>
                <a:lnTo>
                  <a:pt x="525286" y="639125"/>
                </a:lnTo>
                <a:lnTo>
                  <a:pt x="586888" y="645505"/>
                </a:lnTo>
                <a:lnTo>
                  <a:pt x="650383" y="649418"/>
                </a:lnTo>
                <a:lnTo>
                  <a:pt x="715518" y="650748"/>
                </a:lnTo>
                <a:lnTo>
                  <a:pt x="780652" y="649418"/>
                </a:lnTo>
                <a:lnTo>
                  <a:pt x="844147" y="645505"/>
                </a:lnTo>
                <a:lnTo>
                  <a:pt x="905749" y="639125"/>
                </a:lnTo>
                <a:lnTo>
                  <a:pt x="965207" y="630392"/>
                </a:lnTo>
                <a:lnTo>
                  <a:pt x="1022267" y="619421"/>
                </a:lnTo>
                <a:lnTo>
                  <a:pt x="1076677" y="606326"/>
                </a:lnTo>
                <a:lnTo>
                  <a:pt x="1128185" y="591222"/>
                </a:lnTo>
                <a:lnTo>
                  <a:pt x="1176539" y="574226"/>
                </a:lnTo>
                <a:lnTo>
                  <a:pt x="1221486" y="555450"/>
                </a:lnTo>
                <a:lnTo>
                  <a:pt x="1262773" y="535010"/>
                </a:lnTo>
                <a:lnTo>
                  <a:pt x="1300148" y="513022"/>
                </a:lnTo>
                <a:lnTo>
                  <a:pt x="1333358" y="489599"/>
                </a:lnTo>
                <a:lnTo>
                  <a:pt x="1386277" y="438909"/>
                </a:lnTo>
                <a:lnTo>
                  <a:pt x="1419509" y="383861"/>
                </a:lnTo>
                <a:lnTo>
                  <a:pt x="1431036" y="325374"/>
                </a:lnTo>
                <a:lnTo>
                  <a:pt x="1428112" y="295757"/>
                </a:lnTo>
                <a:lnTo>
                  <a:pt x="1405480" y="238874"/>
                </a:lnTo>
                <a:lnTo>
                  <a:pt x="1362152" y="185891"/>
                </a:lnTo>
                <a:lnTo>
                  <a:pt x="1300148" y="137725"/>
                </a:lnTo>
                <a:lnTo>
                  <a:pt x="1262773" y="115737"/>
                </a:lnTo>
                <a:lnTo>
                  <a:pt x="1221486" y="95297"/>
                </a:lnTo>
                <a:lnTo>
                  <a:pt x="1176539" y="76521"/>
                </a:lnTo>
                <a:lnTo>
                  <a:pt x="1128185" y="59525"/>
                </a:lnTo>
                <a:lnTo>
                  <a:pt x="1076677" y="44421"/>
                </a:lnTo>
                <a:lnTo>
                  <a:pt x="1022267" y="31326"/>
                </a:lnTo>
                <a:lnTo>
                  <a:pt x="965207" y="20355"/>
                </a:lnTo>
                <a:lnTo>
                  <a:pt x="905749" y="11622"/>
                </a:lnTo>
                <a:lnTo>
                  <a:pt x="844147" y="5242"/>
                </a:lnTo>
                <a:lnTo>
                  <a:pt x="780652" y="1329"/>
                </a:lnTo>
                <a:lnTo>
                  <a:pt x="715518" y="0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none" lIns="0" tIns="55880" rIns="0" bIns="0" rtlCol="0">
            <a:noAutofit/>
          </a:bodyPr>
          <a:lstStyle/>
          <a:p>
            <a:pPr algn="ctr">
              <a:spcBef>
                <a:spcPts val="440"/>
              </a:spcBef>
            </a:pPr>
            <a:endParaRPr sz="1600" spc="-10">
              <a:solidFill>
                <a:schemeClr val="bg1"/>
              </a:solidFill>
              <a:latin typeface="Arial Nova" panose="020B0504020202020204" pitchFamily="34" charset="0"/>
              <a:ea typeface="+mn-ea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01958" y="2083509"/>
            <a:ext cx="711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chemeClr val="bg1"/>
                </a:solidFill>
                <a:latin typeface="Arial"/>
                <a:cs typeface="Arial"/>
              </a:rPr>
              <a:t>Ofgem</a:t>
            </a:r>
            <a:endParaRPr sz="18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43480" y="2828235"/>
            <a:ext cx="1463040" cy="61468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0" tIns="55880" rIns="0" bIns="0" rtlCol="0">
            <a:spAutoFit/>
          </a:bodyPr>
          <a:lstStyle>
            <a:defPPr>
              <a:defRPr kern="0"/>
            </a:defPPr>
            <a:lvl1pPr algn="ctr">
              <a:lnSpc>
                <a:spcPct val="100000"/>
              </a:lnSpc>
              <a:spcBef>
                <a:spcPts val="440"/>
              </a:spcBef>
              <a:defRPr sz="1600" spc="-10">
                <a:solidFill>
                  <a:schemeClr val="bg1"/>
                </a:solidFill>
                <a:latin typeface="Arial Nova" panose="020B0504020202020204" pitchFamily="34" charset="0"/>
                <a:ea typeface="+mn-ea"/>
                <a:cs typeface="Arial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/>
              <a:t>Transporter licence</a:t>
            </a:r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7313612" y="2835863"/>
            <a:ext cx="1464945" cy="532420"/>
          </a:xfrm>
          <a:prstGeom prst="rect">
            <a:avLst/>
          </a:prstGeom>
          <a:gradFill>
            <a:gsLst>
              <a:gs pos="1000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0" tIns="55880" rIns="0" bIns="0" rtlCol="0" anchor="ctr" anchorCtr="0">
            <a:noAutofit/>
          </a:bodyPr>
          <a:lstStyle>
            <a:defPPr>
              <a:defRPr kern="0"/>
            </a:defPPr>
            <a:lvl1pPr algn="ctr">
              <a:lnSpc>
                <a:spcPct val="100000"/>
              </a:lnSpc>
              <a:spcBef>
                <a:spcPts val="440"/>
              </a:spcBef>
              <a:defRPr sz="1600" spc="-10">
                <a:solidFill>
                  <a:schemeClr val="bg1"/>
                </a:solidFill>
                <a:latin typeface="Arial Nova" panose="020B0504020202020204" pitchFamily="34" charset="0"/>
                <a:ea typeface="+mn-ea"/>
                <a:cs typeface="Arial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/>
              <a:t>Supply Licence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5171593" y="2823751"/>
            <a:ext cx="1625727" cy="56311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0" tIns="55880" rIns="0" bIns="0" rtlCol="0" anchor="ctr" anchorCtr="0">
            <a:noAutofit/>
          </a:bodyPr>
          <a:lstStyle>
            <a:defPPr>
              <a:defRPr kern="0"/>
            </a:defPPr>
            <a:lvl1pPr algn="ctr">
              <a:lnSpc>
                <a:spcPct val="100000"/>
              </a:lnSpc>
              <a:spcBef>
                <a:spcPts val="440"/>
              </a:spcBef>
              <a:defRPr sz="1600" spc="-10">
                <a:solidFill>
                  <a:schemeClr val="bg1"/>
                </a:solidFill>
                <a:latin typeface="Arial Nova" panose="020B0504020202020204" pitchFamily="34" charset="0"/>
                <a:cs typeface="Arial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dirty="0"/>
              <a:t>Shipper Licence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716788" y="2834330"/>
            <a:ext cx="1564005" cy="60833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0" tIns="55880" rIns="0" bIns="0" rtlCol="0">
            <a:spAutoFit/>
          </a:bodyPr>
          <a:lstStyle>
            <a:defPPr>
              <a:defRPr kern="0"/>
            </a:defPPr>
            <a:lvl1pPr algn="ctr">
              <a:lnSpc>
                <a:spcPct val="100000"/>
              </a:lnSpc>
              <a:spcBef>
                <a:spcPts val="440"/>
              </a:spcBef>
              <a:defRPr sz="1600" spc="-10">
                <a:solidFill>
                  <a:schemeClr val="bg1"/>
                </a:solidFill>
                <a:latin typeface="Arial Nova" panose="020B0504020202020204" pitchFamily="34" charset="0"/>
                <a:ea typeface="+mn-ea"/>
                <a:cs typeface="Arial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/>
              <a:t>Interconnector Licence</a:t>
            </a:r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1482522" y="3406323"/>
            <a:ext cx="6563563" cy="2573416"/>
            <a:chOff x="1239697" y="2792460"/>
            <a:chExt cx="6563563" cy="2573416"/>
          </a:xfrm>
        </p:grpSpPr>
        <p:sp>
          <p:nvSpPr>
            <p:cNvPr id="18" name="object 18"/>
            <p:cNvSpPr/>
            <p:nvPr/>
          </p:nvSpPr>
          <p:spPr>
            <a:xfrm>
              <a:off x="1544573" y="2815081"/>
              <a:ext cx="1398270" cy="1017269"/>
            </a:xfrm>
            <a:custGeom>
              <a:avLst/>
              <a:gdLst/>
              <a:ahLst/>
              <a:cxnLst/>
              <a:rect l="l" t="t" r="r" b="b"/>
              <a:pathLst>
                <a:path w="1398270" h="1017270">
                  <a:moveTo>
                    <a:pt x="1377314" y="0"/>
                  </a:moveTo>
                  <a:lnTo>
                    <a:pt x="1263650" y="82168"/>
                  </a:lnTo>
                  <a:lnTo>
                    <a:pt x="1284224" y="110616"/>
                  </a:lnTo>
                  <a:lnTo>
                    <a:pt x="1397762" y="28447"/>
                  </a:lnTo>
                  <a:lnTo>
                    <a:pt x="1377314" y="0"/>
                  </a:lnTo>
                  <a:close/>
                </a:path>
                <a:path w="1398270" h="1017270">
                  <a:moveTo>
                    <a:pt x="1178433" y="143763"/>
                  </a:moveTo>
                  <a:lnTo>
                    <a:pt x="1064768" y="225932"/>
                  </a:lnTo>
                  <a:lnTo>
                    <a:pt x="1085342" y="254253"/>
                  </a:lnTo>
                  <a:lnTo>
                    <a:pt x="1198880" y="172212"/>
                  </a:lnTo>
                  <a:lnTo>
                    <a:pt x="1178433" y="143763"/>
                  </a:lnTo>
                  <a:close/>
                </a:path>
                <a:path w="1398270" h="1017270">
                  <a:moveTo>
                    <a:pt x="979551" y="287527"/>
                  </a:moveTo>
                  <a:lnTo>
                    <a:pt x="865886" y="369696"/>
                  </a:lnTo>
                  <a:lnTo>
                    <a:pt x="886459" y="398017"/>
                  </a:lnTo>
                  <a:lnTo>
                    <a:pt x="1000125" y="315848"/>
                  </a:lnTo>
                  <a:lnTo>
                    <a:pt x="979551" y="287527"/>
                  </a:lnTo>
                  <a:close/>
                </a:path>
                <a:path w="1398270" h="1017270">
                  <a:moveTo>
                    <a:pt x="780669" y="431291"/>
                  </a:moveTo>
                  <a:lnTo>
                    <a:pt x="667131" y="513333"/>
                  </a:lnTo>
                  <a:lnTo>
                    <a:pt x="687577" y="541781"/>
                  </a:lnTo>
                  <a:lnTo>
                    <a:pt x="801243" y="459613"/>
                  </a:lnTo>
                  <a:lnTo>
                    <a:pt x="780669" y="431291"/>
                  </a:lnTo>
                  <a:close/>
                </a:path>
                <a:path w="1398270" h="1017270">
                  <a:moveTo>
                    <a:pt x="581913" y="574928"/>
                  </a:moveTo>
                  <a:lnTo>
                    <a:pt x="468249" y="657097"/>
                  </a:lnTo>
                  <a:lnTo>
                    <a:pt x="488823" y="685545"/>
                  </a:lnTo>
                  <a:lnTo>
                    <a:pt x="602361" y="603376"/>
                  </a:lnTo>
                  <a:lnTo>
                    <a:pt x="581913" y="574928"/>
                  </a:lnTo>
                  <a:close/>
                </a:path>
                <a:path w="1398270" h="1017270">
                  <a:moveTo>
                    <a:pt x="383031" y="718692"/>
                  </a:moveTo>
                  <a:lnTo>
                    <a:pt x="269367" y="800861"/>
                  </a:lnTo>
                  <a:lnTo>
                    <a:pt x="289940" y="829309"/>
                  </a:lnTo>
                  <a:lnTo>
                    <a:pt x="403478" y="747140"/>
                  </a:lnTo>
                  <a:lnTo>
                    <a:pt x="383031" y="718692"/>
                  </a:lnTo>
                  <a:close/>
                </a:path>
                <a:path w="1398270" h="1017270">
                  <a:moveTo>
                    <a:pt x="54482" y="913002"/>
                  </a:moveTo>
                  <a:lnTo>
                    <a:pt x="0" y="1017269"/>
                  </a:lnTo>
                  <a:lnTo>
                    <a:pt x="116077" y="998219"/>
                  </a:lnTo>
                  <a:lnTo>
                    <a:pt x="97902" y="973073"/>
                  </a:lnTo>
                  <a:lnTo>
                    <a:pt x="91058" y="973073"/>
                  </a:lnTo>
                  <a:lnTo>
                    <a:pt x="70484" y="944625"/>
                  </a:lnTo>
                  <a:lnTo>
                    <a:pt x="74987" y="941371"/>
                  </a:lnTo>
                  <a:lnTo>
                    <a:pt x="54482" y="913002"/>
                  </a:lnTo>
                  <a:close/>
                </a:path>
                <a:path w="1398270" h="1017270">
                  <a:moveTo>
                    <a:pt x="74987" y="941371"/>
                  </a:moveTo>
                  <a:lnTo>
                    <a:pt x="70484" y="944625"/>
                  </a:lnTo>
                  <a:lnTo>
                    <a:pt x="91058" y="973073"/>
                  </a:lnTo>
                  <a:lnTo>
                    <a:pt x="95553" y="969824"/>
                  </a:lnTo>
                  <a:lnTo>
                    <a:pt x="74987" y="941371"/>
                  </a:lnTo>
                  <a:close/>
                </a:path>
                <a:path w="1398270" h="1017270">
                  <a:moveTo>
                    <a:pt x="95553" y="969824"/>
                  </a:moveTo>
                  <a:lnTo>
                    <a:pt x="91058" y="973073"/>
                  </a:lnTo>
                  <a:lnTo>
                    <a:pt x="97902" y="973073"/>
                  </a:lnTo>
                  <a:lnTo>
                    <a:pt x="95553" y="969824"/>
                  </a:lnTo>
                  <a:close/>
                </a:path>
                <a:path w="1398270" h="1017270">
                  <a:moveTo>
                    <a:pt x="184150" y="862456"/>
                  </a:moveTo>
                  <a:lnTo>
                    <a:pt x="74987" y="941371"/>
                  </a:lnTo>
                  <a:lnTo>
                    <a:pt x="95553" y="969824"/>
                  </a:lnTo>
                  <a:lnTo>
                    <a:pt x="204724" y="890904"/>
                  </a:lnTo>
                  <a:lnTo>
                    <a:pt x="184150" y="862456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544573" y="2792460"/>
              <a:ext cx="4170427" cy="1069356"/>
            </a:xfrm>
            <a:custGeom>
              <a:avLst/>
              <a:gdLst/>
              <a:ahLst/>
              <a:cxnLst/>
              <a:rect l="l" t="t" r="r" b="b"/>
              <a:pathLst>
                <a:path w="4633595" h="1049654">
                  <a:moveTo>
                    <a:pt x="91693" y="946531"/>
                  </a:moveTo>
                  <a:lnTo>
                    <a:pt x="0" y="1020190"/>
                  </a:lnTo>
                  <a:lnTo>
                    <a:pt x="113918" y="1049274"/>
                  </a:lnTo>
                  <a:lnTo>
                    <a:pt x="107298" y="1018666"/>
                  </a:lnTo>
                  <a:lnTo>
                    <a:pt x="89407" y="1018666"/>
                  </a:lnTo>
                  <a:lnTo>
                    <a:pt x="81914" y="984503"/>
                  </a:lnTo>
                  <a:lnTo>
                    <a:pt x="99102" y="980780"/>
                  </a:lnTo>
                  <a:lnTo>
                    <a:pt x="91693" y="946531"/>
                  </a:lnTo>
                  <a:close/>
                </a:path>
                <a:path w="4633595" h="1049654">
                  <a:moveTo>
                    <a:pt x="99102" y="980780"/>
                  </a:moveTo>
                  <a:lnTo>
                    <a:pt x="81914" y="984503"/>
                  </a:lnTo>
                  <a:lnTo>
                    <a:pt x="89407" y="1018666"/>
                  </a:lnTo>
                  <a:lnTo>
                    <a:pt x="106497" y="1014964"/>
                  </a:lnTo>
                  <a:lnTo>
                    <a:pt x="99102" y="980780"/>
                  </a:lnTo>
                  <a:close/>
                </a:path>
                <a:path w="4633595" h="1049654">
                  <a:moveTo>
                    <a:pt x="106497" y="1014964"/>
                  </a:moveTo>
                  <a:lnTo>
                    <a:pt x="89407" y="1018666"/>
                  </a:lnTo>
                  <a:lnTo>
                    <a:pt x="107298" y="1018666"/>
                  </a:lnTo>
                  <a:lnTo>
                    <a:pt x="106497" y="1014964"/>
                  </a:lnTo>
                  <a:close/>
                </a:path>
                <a:path w="4633595" h="1049654">
                  <a:moveTo>
                    <a:pt x="4625975" y="0"/>
                  </a:moveTo>
                  <a:lnTo>
                    <a:pt x="99102" y="980780"/>
                  </a:lnTo>
                  <a:lnTo>
                    <a:pt x="106497" y="1014964"/>
                  </a:lnTo>
                  <a:lnTo>
                    <a:pt x="4633468" y="34289"/>
                  </a:lnTo>
                  <a:lnTo>
                    <a:pt x="4625975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39697" y="2824479"/>
              <a:ext cx="327660" cy="1008380"/>
            </a:xfrm>
            <a:custGeom>
              <a:avLst/>
              <a:gdLst/>
              <a:ahLst/>
              <a:cxnLst/>
              <a:rect l="l" t="t" r="r" b="b"/>
              <a:pathLst>
                <a:path w="327659" h="1008379">
                  <a:moveTo>
                    <a:pt x="259737" y="911554"/>
                  </a:moveTo>
                  <a:lnTo>
                    <a:pt x="226009" y="921258"/>
                  </a:lnTo>
                  <a:lnTo>
                    <a:pt x="305638" y="1007872"/>
                  </a:lnTo>
                  <a:lnTo>
                    <a:pt x="320363" y="928497"/>
                  </a:lnTo>
                  <a:lnTo>
                    <a:pt x="264617" y="928497"/>
                  </a:lnTo>
                  <a:lnTo>
                    <a:pt x="259737" y="911554"/>
                  </a:lnTo>
                  <a:close/>
                </a:path>
                <a:path w="327659" h="1008379">
                  <a:moveTo>
                    <a:pt x="293419" y="901864"/>
                  </a:moveTo>
                  <a:lnTo>
                    <a:pt x="259737" y="911554"/>
                  </a:lnTo>
                  <a:lnTo>
                    <a:pt x="264617" y="928497"/>
                  </a:lnTo>
                  <a:lnTo>
                    <a:pt x="298272" y="918718"/>
                  </a:lnTo>
                  <a:lnTo>
                    <a:pt x="293419" y="901864"/>
                  </a:lnTo>
                  <a:close/>
                </a:path>
                <a:path w="327659" h="1008379">
                  <a:moveTo>
                    <a:pt x="327101" y="892175"/>
                  </a:moveTo>
                  <a:lnTo>
                    <a:pt x="293419" y="901864"/>
                  </a:lnTo>
                  <a:lnTo>
                    <a:pt x="298272" y="918718"/>
                  </a:lnTo>
                  <a:lnTo>
                    <a:pt x="264617" y="928497"/>
                  </a:lnTo>
                  <a:lnTo>
                    <a:pt x="320363" y="928497"/>
                  </a:lnTo>
                  <a:lnTo>
                    <a:pt x="327101" y="892175"/>
                  </a:lnTo>
                  <a:close/>
                </a:path>
                <a:path w="327659" h="1008379">
                  <a:moveTo>
                    <a:pt x="33731" y="0"/>
                  </a:moveTo>
                  <a:lnTo>
                    <a:pt x="0" y="9652"/>
                  </a:lnTo>
                  <a:lnTo>
                    <a:pt x="259737" y="911554"/>
                  </a:lnTo>
                  <a:lnTo>
                    <a:pt x="293419" y="901864"/>
                  </a:lnTo>
                  <a:lnTo>
                    <a:pt x="33731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429506" y="2812541"/>
              <a:ext cx="3373754" cy="1040130"/>
            </a:xfrm>
            <a:custGeom>
              <a:avLst/>
              <a:gdLst/>
              <a:ahLst/>
              <a:cxnLst/>
              <a:rect l="l" t="t" r="r" b="b"/>
              <a:pathLst>
                <a:path w="3373754" h="1040129">
                  <a:moveTo>
                    <a:pt x="3373501" y="28702"/>
                  </a:moveTo>
                  <a:lnTo>
                    <a:pt x="3360750" y="16852"/>
                  </a:lnTo>
                  <a:lnTo>
                    <a:pt x="3355721" y="0"/>
                  </a:lnTo>
                  <a:lnTo>
                    <a:pt x="95745" y="972908"/>
                  </a:lnTo>
                  <a:lnTo>
                    <a:pt x="85725" y="939292"/>
                  </a:lnTo>
                  <a:lnTo>
                    <a:pt x="0" y="1019810"/>
                  </a:lnTo>
                  <a:lnTo>
                    <a:pt x="115824" y="1040130"/>
                  </a:lnTo>
                  <a:lnTo>
                    <a:pt x="107289" y="1011555"/>
                  </a:lnTo>
                  <a:lnTo>
                    <a:pt x="105791" y="1006551"/>
                  </a:lnTo>
                  <a:lnTo>
                    <a:pt x="3303905" y="51993"/>
                  </a:lnTo>
                  <a:lnTo>
                    <a:pt x="2484983" y="931075"/>
                  </a:lnTo>
                  <a:lnTo>
                    <a:pt x="2459355" y="907161"/>
                  </a:lnTo>
                  <a:lnTo>
                    <a:pt x="2426208" y="1019937"/>
                  </a:lnTo>
                  <a:lnTo>
                    <a:pt x="2536317" y="978916"/>
                  </a:lnTo>
                  <a:lnTo>
                    <a:pt x="2524455" y="967867"/>
                  </a:lnTo>
                  <a:lnTo>
                    <a:pt x="2510688" y="955027"/>
                  </a:lnTo>
                  <a:lnTo>
                    <a:pt x="3373501" y="28702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74944" y="3222243"/>
              <a:ext cx="1732914" cy="69468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506474" y="4778501"/>
              <a:ext cx="5387340" cy="587375"/>
            </a:xfrm>
            <a:custGeom>
              <a:avLst/>
              <a:gdLst/>
              <a:ahLst/>
              <a:cxnLst/>
              <a:rect l="l" t="t" r="r" b="b"/>
              <a:pathLst>
                <a:path w="5387340" h="587375">
                  <a:moveTo>
                    <a:pt x="76200" y="432562"/>
                  </a:moveTo>
                  <a:lnTo>
                    <a:pt x="44450" y="432562"/>
                  </a:lnTo>
                  <a:lnTo>
                    <a:pt x="44450" y="0"/>
                  </a:lnTo>
                  <a:lnTo>
                    <a:pt x="31750" y="0"/>
                  </a:lnTo>
                  <a:lnTo>
                    <a:pt x="31750" y="432562"/>
                  </a:lnTo>
                  <a:lnTo>
                    <a:pt x="0" y="432562"/>
                  </a:lnTo>
                  <a:lnTo>
                    <a:pt x="38100" y="508762"/>
                  </a:lnTo>
                  <a:lnTo>
                    <a:pt x="69850" y="445262"/>
                  </a:lnTo>
                  <a:lnTo>
                    <a:pt x="76200" y="432562"/>
                  </a:lnTo>
                  <a:close/>
                </a:path>
                <a:path w="5387340" h="587375">
                  <a:moveTo>
                    <a:pt x="2961132" y="432562"/>
                  </a:moveTo>
                  <a:lnTo>
                    <a:pt x="2929382" y="432562"/>
                  </a:lnTo>
                  <a:lnTo>
                    <a:pt x="2929382" y="0"/>
                  </a:lnTo>
                  <a:lnTo>
                    <a:pt x="2916682" y="0"/>
                  </a:lnTo>
                  <a:lnTo>
                    <a:pt x="2916682" y="432562"/>
                  </a:lnTo>
                  <a:lnTo>
                    <a:pt x="2884932" y="432562"/>
                  </a:lnTo>
                  <a:lnTo>
                    <a:pt x="2923032" y="508762"/>
                  </a:lnTo>
                  <a:lnTo>
                    <a:pt x="2954782" y="445262"/>
                  </a:lnTo>
                  <a:lnTo>
                    <a:pt x="2961132" y="432562"/>
                  </a:lnTo>
                  <a:close/>
                </a:path>
                <a:path w="5387340" h="587375">
                  <a:moveTo>
                    <a:pt x="5387340" y="511048"/>
                  </a:moveTo>
                  <a:lnTo>
                    <a:pt x="5355590" y="511048"/>
                  </a:lnTo>
                  <a:lnTo>
                    <a:pt x="5355590" y="0"/>
                  </a:lnTo>
                  <a:lnTo>
                    <a:pt x="5342890" y="0"/>
                  </a:lnTo>
                  <a:lnTo>
                    <a:pt x="5342890" y="511048"/>
                  </a:lnTo>
                  <a:lnTo>
                    <a:pt x="5311140" y="511048"/>
                  </a:lnTo>
                  <a:lnTo>
                    <a:pt x="5349240" y="587248"/>
                  </a:lnTo>
                  <a:lnTo>
                    <a:pt x="5380990" y="523748"/>
                  </a:lnTo>
                  <a:lnTo>
                    <a:pt x="5387340" y="511048"/>
                  </a:lnTo>
                  <a:close/>
                </a:path>
              </a:pathLst>
            </a:custGeom>
            <a:solidFill>
              <a:srgbClr val="475C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1309625" y="191794"/>
            <a:ext cx="7821966" cy="2647036"/>
            <a:chOff x="1066800" y="-422069"/>
            <a:chExt cx="7821966" cy="2647036"/>
          </a:xfrm>
        </p:grpSpPr>
        <p:sp>
          <p:nvSpPr>
            <p:cNvPr id="25" name="object 25"/>
            <p:cNvSpPr/>
            <p:nvPr/>
          </p:nvSpPr>
          <p:spPr>
            <a:xfrm>
              <a:off x="1066800" y="1945567"/>
              <a:ext cx="6781800" cy="279400"/>
            </a:xfrm>
            <a:custGeom>
              <a:avLst/>
              <a:gdLst/>
              <a:ahLst/>
              <a:cxnLst/>
              <a:rect l="l" t="t" r="r" b="b"/>
              <a:pathLst>
                <a:path w="6610984" h="279400">
                  <a:moveTo>
                    <a:pt x="6610731" y="203200"/>
                  </a:moveTo>
                  <a:lnTo>
                    <a:pt x="6578981" y="203200"/>
                  </a:lnTo>
                  <a:lnTo>
                    <a:pt x="6578981" y="146050"/>
                  </a:lnTo>
                  <a:lnTo>
                    <a:pt x="6578981" y="136144"/>
                  </a:lnTo>
                  <a:lnTo>
                    <a:pt x="6576187" y="133350"/>
                  </a:lnTo>
                  <a:lnTo>
                    <a:pt x="5075174" y="133350"/>
                  </a:lnTo>
                  <a:lnTo>
                    <a:pt x="3458210" y="133350"/>
                  </a:lnTo>
                  <a:lnTo>
                    <a:pt x="3458210" y="0"/>
                  </a:lnTo>
                  <a:lnTo>
                    <a:pt x="3457829" y="0"/>
                  </a:lnTo>
                  <a:lnTo>
                    <a:pt x="3445510" y="0"/>
                  </a:lnTo>
                  <a:lnTo>
                    <a:pt x="3445129" y="0"/>
                  </a:lnTo>
                  <a:lnTo>
                    <a:pt x="3445129" y="130175"/>
                  </a:lnTo>
                  <a:lnTo>
                    <a:pt x="1710944" y="130175"/>
                  </a:lnTo>
                  <a:lnTo>
                    <a:pt x="1708150" y="132969"/>
                  </a:lnTo>
                  <a:lnTo>
                    <a:pt x="1708150" y="133350"/>
                  </a:lnTo>
                  <a:lnTo>
                    <a:pt x="34594" y="133350"/>
                  </a:lnTo>
                  <a:lnTo>
                    <a:pt x="31750" y="136144"/>
                  </a:lnTo>
                  <a:lnTo>
                    <a:pt x="31750" y="203200"/>
                  </a:lnTo>
                  <a:lnTo>
                    <a:pt x="0" y="203200"/>
                  </a:lnTo>
                  <a:lnTo>
                    <a:pt x="38100" y="279400"/>
                  </a:lnTo>
                  <a:lnTo>
                    <a:pt x="69850" y="215900"/>
                  </a:lnTo>
                  <a:lnTo>
                    <a:pt x="76200" y="203200"/>
                  </a:lnTo>
                  <a:lnTo>
                    <a:pt x="44450" y="203200"/>
                  </a:lnTo>
                  <a:lnTo>
                    <a:pt x="44450" y="146050"/>
                  </a:lnTo>
                  <a:lnTo>
                    <a:pt x="1708150" y="146050"/>
                  </a:lnTo>
                  <a:lnTo>
                    <a:pt x="1708150" y="196850"/>
                  </a:lnTo>
                  <a:lnTo>
                    <a:pt x="1676400" y="196850"/>
                  </a:lnTo>
                  <a:lnTo>
                    <a:pt x="1714500" y="273050"/>
                  </a:lnTo>
                  <a:lnTo>
                    <a:pt x="1746250" y="209550"/>
                  </a:lnTo>
                  <a:lnTo>
                    <a:pt x="1752600" y="196850"/>
                  </a:lnTo>
                  <a:lnTo>
                    <a:pt x="1720850" y="196850"/>
                  </a:lnTo>
                  <a:lnTo>
                    <a:pt x="1720850" y="146050"/>
                  </a:lnTo>
                  <a:lnTo>
                    <a:pt x="3448304" y="146050"/>
                  </a:lnTo>
                  <a:lnTo>
                    <a:pt x="3454908" y="146050"/>
                  </a:lnTo>
                  <a:lnTo>
                    <a:pt x="5065268" y="146050"/>
                  </a:lnTo>
                  <a:lnTo>
                    <a:pt x="5065268" y="203200"/>
                  </a:lnTo>
                  <a:lnTo>
                    <a:pt x="5033518" y="203200"/>
                  </a:lnTo>
                  <a:lnTo>
                    <a:pt x="5071618" y="279400"/>
                  </a:lnTo>
                  <a:lnTo>
                    <a:pt x="5103368" y="215900"/>
                  </a:lnTo>
                  <a:lnTo>
                    <a:pt x="5109718" y="203200"/>
                  </a:lnTo>
                  <a:lnTo>
                    <a:pt x="5077968" y="203200"/>
                  </a:lnTo>
                  <a:lnTo>
                    <a:pt x="5077968" y="146050"/>
                  </a:lnTo>
                  <a:lnTo>
                    <a:pt x="6566281" y="146050"/>
                  </a:lnTo>
                  <a:lnTo>
                    <a:pt x="6566281" y="203200"/>
                  </a:lnTo>
                  <a:lnTo>
                    <a:pt x="6534531" y="203200"/>
                  </a:lnTo>
                  <a:lnTo>
                    <a:pt x="6572631" y="279400"/>
                  </a:lnTo>
                  <a:lnTo>
                    <a:pt x="6604381" y="215900"/>
                  </a:lnTo>
                  <a:lnTo>
                    <a:pt x="6610731" y="203200"/>
                  </a:lnTo>
                  <a:close/>
                </a:path>
              </a:pathLst>
            </a:custGeom>
            <a:solidFill>
              <a:srgbClr val="7D807C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6" name="object 26"/>
            <p:cNvSpPr/>
            <p:nvPr/>
          </p:nvSpPr>
          <p:spPr>
            <a:xfrm>
              <a:off x="5746151" y="-422069"/>
              <a:ext cx="3142615" cy="792480"/>
            </a:xfrm>
            <a:custGeom>
              <a:avLst/>
              <a:gdLst/>
              <a:ahLst/>
              <a:cxnLst/>
              <a:rect l="l" t="t" r="r" b="b"/>
              <a:pathLst>
                <a:path w="3142615" h="792480">
                  <a:moveTo>
                    <a:pt x="3142488" y="0"/>
                  </a:moveTo>
                  <a:lnTo>
                    <a:pt x="0" y="0"/>
                  </a:lnTo>
                  <a:lnTo>
                    <a:pt x="0" y="792479"/>
                  </a:lnTo>
                  <a:lnTo>
                    <a:pt x="3142488" y="792479"/>
                  </a:lnTo>
                  <a:lnTo>
                    <a:pt x="3142488" y="0"/>
                  </a:lnTo>
                  <a:close/>
                </a:path>
              </a:pathLst>
            </a:custGeom>
            <a:solidFill>
              <a:srgbClr val="ECD574">
                <a:alpha val="2588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948381" y="-29100"/>
              <a:ext cx="781050" cy="105410"/>
            </a:xfrm>
            <a:custGeom>
              <a:avLst/>
              <a:gdLst/>
              <a:ahLst/>
              <a:cxnLst/>
              <a:rect l="l" t="t" r="r" b="b"/>
              <a:pathLst>
                <a:path w="781050" h="105409">
                  <a:moveTo>
                    <a:pt x="675766" y="0"/>
                  </a:moveTo>
                  <a:lnTo>
                    <a:pt x="675766" y="105155"/>
                  </a:lnTo>
                  <a:lnTo>
                    <a:pt x="745870" y="70103"/>
                  </a:lnTo>
                  <a:lnTo>
                    <a:pt x="693292" y="70103"/>
                  </a:lnTo>
                  <a:lnTo>
                    <a:pt x="693292" y="35051"/>
                  </a:lnTo>
                  <a:lnTo>
                    <a:pt x="745870" y="35051"/>
                  </a:lnTo>
                  <a:lnTo>
                    <a:pt x="675766" y="0"/>
                  </a:lnTo>
                  <a:close/>
                </a:path>
                <a:path w="781050" h="105409">
                  <a:moveTo>
                    <a:pt x="675766" y="35051"/>
                  </a:moveTo>
                  <a:lnTo>
                    <a:pt x="0" y="35051"/>
                  </a:lnTo>
                  <a:lnTo>
                    <a:pt x="0" y="70103"/>
                  </a:lnTo>
                  <a:lnTo>
                    <a:pt x="675766" y="70103"/>
                  </a:lnTo>
                  <a:lnTo>
                    <a:pt x="675766" y="35051"/>
                  </a:lnTo>
                  <a:close/>
                </a:path>
                <a:path w="781050" h="105409">
                  <a:moveTo>
                    <a:pt x="745870" y="35051"/>
                  </a:moveTo>
                  <a:lnTo>
                    <a:pt x="693292" y="35051"/>
                  </a:lnTo>
                  <a:lnTo>
                    <a:pt x="693292" y="70103"/>
                  </a:lnTo>
                  <a:lnTo>
                    <a:pt x="745870" y="70103"/>
                  </a:lnTo>
                  <a:lnTo>
                    <a:pt x="780922" y="52577"/>
                  </a:lnTo>
                  <a:lnTo>
                    <a:pt x="745870" y="35051"/>
                  </a:lnTo>
                  <a:close/>
                </a:path>
              </a:pathLst>
            </a:custGeom>
            <a:solidFill>
              <a:srgbClr val="C1D2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948381" y="237600"/>
              <a:ext cx="787400" cy="105410"/>
            </a:xfrm>
            <a:custGeom>
              <a:avLst/>
              <a:gdLst/>
              <a:ahLst/>
              <a:cxnLst/>
              <a:rect l="l" t="t" r="r" b="b"/>
              <a:pathLst>
                <a:path w="787400" h="105409">
                  <a:moveTo>
                    <a:pt x="140208" y="35051"/>
                  </a:moveTo>
                  <a:lnTo>
                    <a:pt x="0" y="35051"/>
                  </a:lnTo>
                  <a:lnTo>
                    <a:pt x="0" y="70103"/>
                  </a:lnTo>
                  <a:lnTo>
                    <a:pt x="140208" y="70103"/>
                  </a:lnTo>
                  <a:lnTo>
                    <a:pt x="140208" y="35051"/>
                  </a:lnTo>
                  <a:close/>
                </a:path>
                <a:path w="787400" h="105409">
                  <a:moveTo>
                    <a:pt x="385571" y="35051"/>
                  </a:moveTo>
                  <a:lnTo>
                    <a:pt x="245363" y="35051"/>
                  </a:lnTo>
                  <a:lnTo>
                    <a:pt x="245363" y="70103"/>
                  </a:lnTo>
                  <a:lnTo>
                    <a:pt x="385571" y="70103"/>
                  </a:lnTo>
                  <a:lnTo>
                    <a:pt x="385571" y="35051"/>
                  </a:lnTo>
                  <a:close/>
                </a:path>
                <a:path w="787400" h="105409">
                  <a:moveTo>
                    <a:pt x="630936" y="35051"/>
                  </a:moveTo>
                  <a:lnTo>
                    <a:pt x="490728" y="35051"/>
                  </a:lnTo>
                  <a:lnTo>
                    <a:pt x="490728" y="70103"/>
                  </a:lnTo>
                  <a:lnTo>
                    <a:pt x="630936" y="70103"/>
                  </a:lnTo>
                  <a:lnTo>
                    <a:pt x="630936" y="35051"/>
                  </a:lnTo>
                  <a:close/>
                </a:path>
                <a:path w="787400" h="105409">
                  <a:moveTo>
                    <a:pt x="681989" y="0"/>
                  </a:moveTo>
                  <a:lnTo>
                    <a:pt x="681989" y="105155"/>
                  </a:lnTo>
                  <a:lnTo>
                    <a:pt x="787145" y="52577"/>
                  </a:lnTo>
                  <a:lnTo>
                    <a:pt x="681989" y="0"/>
                  </a:lnTo>
                  <a:close/>
                </a:path>
              </a:pathLst>
            </a:custGeom>
            <a:solidFill>
              <a:srgbClr val="E949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6504178" y="5961071"/>
            <a:ext cx="103505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2890" marR="88900" indent="-16637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75C6C"/>
                </a:solidFill>
                <a:latin typeface="Arial"/>
                <a:cs typeface="Arial"/>
              </a:rPr>
              <a:t>Smart</a:t>
            </a:r>
            <a:r>
              <a:rPr sz="1200" spc="-10" dirty="0">
                <a:solidFill>
                  <a:srgbClr val="475C6C"/>
                </a:solidFill>
                <a:latin typeface="Arial"/>
                <a:cs typeface="Arial"/>
              </a:rPr>
              <a:t> meter roll-</a:t>
            </a:r>
            <a:r>
              <a:rPr sz="1200" spc="-20" dirty="0">
                <a:solidFill>
                  <a:srgbClr val="475C6C"/>
                </a:solidFill>
                <a:latin typeface="Arial"/>
                <a:cs typeface="Arial"/>
              </a:rPr>
              <a:t>out,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475C6C"/>
                </a:solidFill>
                <a:latin typeface="Arial"/>
                <a:cs typeface="Arial"/>
              </a:rPr>
              <a:t>data</a:t>
            </a:r>
            <a:r>
              <a:rPr sz="1200" spc="-30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75C6C"/>
                </a:solidFill>
                <a:latin typeface="Arial"/>
                <a:cs typeface="Arial"/>
              </a:rPr>
              <a:t>protection</a:t>
            </a:r>
            <a:endParaRPr sz="12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974339" y="6008315"/>
            <a:ext cx="13512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475C6C"/>
                </a:solidFill>
                <a:latin typeface="Arial"/>
                <a:cs typeface="Arial"/>
              </a:rPr>
              <a:t>Customer</a:t>
            </a:r>
            <a:r>
              <a:rPr sz="1200" spc="-15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75C6C"/>
                </a:solidFill>
                <a:latin typeface="Arial"/>
                <a:cs typeface="Arial"/>
              </a:rPr>
              <a:t>switching</a:t>
            </a:r>
            <a:endParaRPr sz="12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09600" y="5961071"/>
            <a:ext cx="225298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4925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75C6C"/>
                </a:solidFill>
                <a:latin typeface="Arial"/>
                <a:cs typeface="Arial"/>
              </a:rPr>
              <a:t>Trading</a:t>
            </a:r>
            <a:r>
              <a:rPr sz="1200" spc="-55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475C6C"/>
                </a:solidFill>
                <a:latin typeface="Arial"/>
                <a:cs typeface="Arial"/>
              </a:rPr>
              <a:t>and</a:t>
            </a:r>
            <a:r>
              <a:rPr sz="1200" spc="-45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75C6C"/>
                </a:solidFill>
                <a:latin typeface="Arial"/>
                <a:cs typeface="Arial"/>
              </a:rPr>
              <a:t>balancing, </a:t>
            </a:r>
            <a:r>
              <a:rPr sz="1200" dirty="0">
                <a:solidFill>
                  <a:srgbClr val="475C6C"/>
                </a:solidFill>
                <a:latin typeface="Arial"/>
                <a:cs typeface="Arial"/>
              </a:rPr>
              <a:t>network</a:t>
            </a:r>
            <a:r>
              <a:rPr sz="1200" spc="-30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475C6C"/>
                </a:solidFill>
                <a:latin typeface="Arial"/>
                <a:cs typeface="Arial"/>
              </a:rPr>
              <a:t>charges,</a:t>
            </a:r>
            <a:endParaRPr sz="1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200" spc="-10" dirty="0">
                <a:solidFill>
                  <a:srgbClr val="475C6C"/>
                </a:solidFill>
                <a:latin typeface="Arial"/>
                <a:cs typeface="Arial"/>
              </a:rPr>
              <a:t>engineering</a:t>
            </a:r>
            <a:r>
              <a:rPr sz="1200" spc="-40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475C6C"/>
                </a:solidFill>
                <a:latin typeface="Arial"/>
                <a:cs typeface="Arial"/>
              </a:rPr>
              <a:t>principles</a:t>
            </a:r>
            <a:r>
              <a:rPr sz="1200" spc="-25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475C6C"/>
                </a:solidFill>
                <a:latin typeface="Arial"/>
                <a:cs typeface="Arial"/>
              </a:rPr>
              <a:t>and</a:t>
            </a:r>
            <a:r>
              <a:rPr sz="1200" spc="-10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475C6C"/>
                </a:solidFill>
                <a:latin typeface="Arial"/>
                <a:cs typeface="Arial"/>
              </a:rPr>
              <a:t>usage</a:t>
            </a:r>
            <a:endParaRPr sz="12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 rot="5400000">
            <a:off x="5427883" y="2689391"/>
            <a:ext cx="1056757" cy="2408607"/>
          </a:xfrm>
          <a:custGeom>
            <a:avLst/>
            <a:gdLst/>
            <a:ahLst/>
            <a:cxnLst/>
            <a:rect l="l" t="t" r="r" b="b"/>
            <a:pathLst>
              <a:path w="628650" h="1012825">
                <a:moveTo>
                  <a:pt x="29971" y="0"/>
                </a:moveTo>
                <a:lnTo>
                  <a:pt x="0" y="18287"/>
                </a:lnTo>
                <a:lnTo>
                  <a:pt x="73151" y="137922"/>
                </a:lnTo>
                <a:lnTo>
                  <a:pt x="103124" y="119634"/>
                </a:lnTo>
                <a:lnTo>
                  <a:pt x="29971" y="0"/>
                </a:lnTo>
                <a:close/>
              </a:path>
              <a:path w="628650" h="1012825">
                <a:moveTo>
                  <a:pt x="157860" y="209296"/>
                </a:moveTo>
                <a:lnTo>
                  <a:pt x="128015" y="227584"/>
                </a:lnTo>
                <a:lnTo>
                  <a:pt x="201167" y="347217"/>
                </a:lnTo>
                <a:lnTo>
                  <a:pt x="231012" y="328929"/>
                </a:lnTo>
                <a:lnTo>
                  <a:pt x="157860" y="209296"/>
                </a:lnTo>
                <a:close/>
              </a:path>
              <a:path w="628650" h="1012825">
                <a:moveTo>
                  <a:pt x="285876" y="418718"/>
                </a:moveTo>
                <a:lnTo>
                  <a:pt x="256031" y="437007"/>
                </a:lnTo>
                <a:lnTo>
                  <a:pt x="329183" y="556640"/>
                </a:lnTo>
                <a:lnTo>
                  <a:pt x="359028" y="538352"/>
                </a:lnTo>
                <a:lnTo>
                  <a:pt x="285876" y="418718"/>
                </a:lnTo>
                <a:close/>
              </a:path>
              <a:path w="628650" h="1012825">
                <a:moveTo>
                  <a:pt x="413892" y="628014"/>
                </a:moveTo>
                <a:lnTo>
                  <a:pt x="383920" y="646302"/>
                </a:lnTo>
                <a:lnTo>
                  <a:pt x="457073" y="765937"/>
                </a:lnTo>
                <a:lnTo>
                  <a:pt x="487044" y="747649"/>
                </a:lnTo>
                <a:lnTo>
                  <a:pt x="413892" y="628014"/>
                </a:lnTo>
                <a:close/>
              </a:path>
              <a:path w="628650" h="1012825">
                <a:moveTo>
                  <a:pt x="558698" y="932011"/>
                </a:moveTo>
                <a:lnTo>
                  <a:pt x="528701" y="950340"/>
                </a:lnTo>
                <a:lnTo>
                  <a:pt x="628395" y="1012570"/>
                </a:lnTo>
                <a:lnTo>
                  <a:pt x="622841" y="946912"/>
                </a:lnTo>
                <a:lnTo>
                  <a:pt x="567816" y="946912"/>
                </a:lnTo>
                <a:lnTo>
                  <a:pt x="558698" y="932011"/>
                </a:lnTo>
                <a:close/>
              </a:path>
              <a:path w="628650" h="1012825">
                <a:moveTo>
                  <a:pt x="588581" y="913752"/>
                </a:moveTo>
                <a:lnTo>
                  <a:pt x="558698" y="932011"/>
                </a:lnTo>
                <a:lnTo>
                  <a:pt x="567816" y="946912"/>
                </a:lnTo>
                <a:lnTo>
                  <a:pt x="597661" y="928624"/>
                </a:lnTo>
                <a:lnTo>
                  <a:pt x="588581" y="913752"/>
                </a:lnTo>
                <a:close/>
              </a:path>
              <a:path w="628650" h="1012825">
                <a:moveTo>
                  <a:pt x="618489" y="895476"/>
                </a:moveTo>
                <a:lnTo>
                  <a:pt x="588581" y="913752"/>
                </a:lnTo>
                <a:lnTo>
                  <a:pt x="597661" y="928624"/>
                </a:lnTo>
                <a:lnTo>
                  <a:pt x="567816" y="946912"/>
                </a:lnTo>
                <a:lnTo>
                  <a:pt x="622841" y="946912"/>
                </a:lnTo>
                <a:lnTo>
                  <a:pt x="618489" y="895476"/>
                </a:lnTo>
                <a:close/>
              </a:path>
              <a:path w="628650" h="1012825">
                <a:moveTo>
                  <a:pt x="541908" y="837311"/>
                </a:moveTo>
                <a:lnTo>
                  <a:pt x="511936" y="855599"/>
                </a:lnTo>
                <a:lnTo>
                  <a:pt x="558698" y="932011"/>
                </a:lnTo>
                <a:lnTo>
                  <a:pt x="588581" y="913752"/>
                </a:lnTo>
                <a:lnTo>
                  <a:pt x="541908" y="837311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4121086" y="6308669"/>
            <a:ext cx="1124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75C6C"/>
                </a:solidFill>
                <a:latin typeface="Arial"/>
                <a:cs typeface="Arial"/>
              </a:rPr>
              <a:t>Faster</a:t>
            </a:r>
            <a:r>
              <a:rPr sz="1200" spc="-10" dirty="0">
                <a:solidFill>
                  <a:srgbClr val="475C6C"/>
                </a:solidFill>
                <a:latin typeface="Arial"/>
                <a:cs typeface="Arial"/>
              </a:rPr>
              <a:t> switching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180835" y="204701"/>
            <a:ext cx="2023745" cy="770890"/>
          </a:xfrm>
          <a:prstGeom prst="rect">
            <a:avLst/>
          </a:prstGeom>
        </p:spPr>
        <p:txBody>
          <a:bodyPr vert="horz" wrap="square" lIns="0" tIns="908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1100" b="1" spc="-25" dirty="0">
                <a:solidFill>
                  <a:srgbClr val="E94934"/>
                </a:solidFill>
                <a:latin typeface="Arial"/>
                <a:cs typeface="Arial"/>
              </a:rPr>
              <a:t>Key</a:t>
            </a:r>
            <a:endParaRPr sz="1100" dirty="0">
              <a:latin typeface="Arial"/>
              <a:cs typeface="Arial"/>
            </a:endParaRPr>
          </a:p>
          <a:p>
            <a:pPr marL="53975" marR="5080" indent="-12700">
              <a:lnSpc>
                <a:spcPts val="2000"/>
              </a:lnSpc>
              <a:spcBef>
                <a:spcPts val="30"/>
              </a:spcBef>
            </a:pPr>
            <a:r>
              <a:rPr sz="1100" dirty="0">
                <a:solidFill>
                  <a:srgbClr val="475C6C"/>
                </a:solidFill>
                <a:latin typeface="Arial"/>
                <a:cs typeface="Arial"/>
              </a:rPr>
              <a:t>Required</a:t>
            </a:r>
            <a:r>
              <a:rPr sz="1100" spc="-25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475C6C"/>
                </a:solidFill>
                <a:latin typeface="Arial"/>
                <a:cs typeface="Arial"/>
              </a:rPr>
              <a:t>to</a:t>
            </a:r>
            <a:r>
              <a:rPr sz="1100" spc="-30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475C6C"/>
                </a:solidFill>
                <a:latin typeface="Arial"/>
                <a:cs typeface="Arial"/>
              </a:rPr>
              <a:t>accede</a:t>
            </a:r>
            <a:r>
              <a:rPr sz="1100" spc="-25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475C6C"/>
                </a:solidFill>
                <a:latin typeface="Arial"/>
                <a:cs typeface="Arial"/>
              </a:rPr>
              <a:t>to</a:t>
            </a:r>
            <a:r>
              <a:rPr sz="1100" spc="-30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475C6C"/>
                </a:solidFill>
                <a:latin typeface="Arial"/>
                <a:cs typeface="Arial"/>
              </a:rPr>
              <a:t>the</a:t>
            </a:r>
            <a:r>
              <a:rPr sz="1100" spc="-35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475C6C"/>
                </a:solidFill>
                <a:latin typeface="Arial"/>
                <a:cs typeface="Arial"/>
              </a:rPr>
              <a:t>Code </a:t>
            </a:r>
            <a:r>
              <a:rPr sz="1100" dirty="0">
                <a:solidFill>
                  <a:srgbClr val="475C6C"/>
                </a:solidFill>
                <a:latin typeface="Arial"/>
                <a:cs typeface="Arial"/>
              </a:rPr>
              <a:t>Obligated</a:t>
            </a:r>
            <a:r>
              <a:rPr sz="1100" spc="-35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475C6C"/>
                </a:solidFill>
                <a:latin typeface="Arial"/>
                <a:cs typeface="Arial"/>
              </a:rPr>
              <a:t>to</a:t>
            </a:r>
            <a:r>
              <a:rPr sz="1100" spc="-35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475C6C"/>
                </a:solidFill>
                <a:latin typeface="Arial"/>
                <a:cs typeface="Arial"/>
              </a:rPr>
              <a:t>create</a:t>
            </a:r>
            <a:r>
              <a:rPr sz="1100" spc="-45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475C6C"/>
                </a:solidFill>
                <a:latin typeface="Arial"/>
                <a:cs typeface="Arial"/>
              </a:rPr>
              <a:t>the</a:t>
            </a:r>
            <a:r>
              <a:rPr sz="1100" spc="-35" dirty="0">
                <a:solidFill>
                  <a:srgbClr val="475C6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475C6C"/>
                </a:solidFill>
                <a:latin typeface="Arial"/>
                <a:cs typeface="Arial"/>
              </a:rPr>
              <a:t>Code</a:t>
            </a:r>
            <a:endParaRPr sz="1100" dirty="0">
              <a:latin typeface="Arial"/>
              <a:cs typeface="Arial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21EBAC8-AD10-0D11-1133-4552E48E83ED}"/>
              </a:ext>
            </a:extLst>
          </p:cNvPr>
          <p:cNvCxnSpPr>
            <a:cxnSpLocks/>
          </p:cNvCxnSpPr>
          <p:nvPr/>
        </p:nvCxnSpPr>
        <p:spPr>
          <a:xfrm>
            <a:off x="979202" y="1868115"/>
            <a:ext cx="70668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5D93C85C-4F30-D7EB-8DFE-CCC6895C33FB}"/>
              </a:ext>
            </a:extLst>
          </p:cNvPr>
          <p:cNvSpPr txBox="1"/>
          <p:nvPr/>
        </p:nvSpPr>
        <p:spPr>
          <a:xfrm>
            <a:off x="897726" y="1447800"/>
            <a:ext cx="7571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Primary Legislation</a:t>
            </a:r>
            <a:r>
              <a:rPr lang="en-GB" dirty="0"/>
              <a:t>: Electricity Act, Gas Act, Utilities Act, Energy Act …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51F56BF-DF04-D431-0310-5FB07BCC926D}"/>
              </a:ext>
            </a:extLst>
          </p:cNvPr>
          <p:cNvGrpSpPr/>
          <p:nvPr/>
        </p:nvGrpSpPr>
        <p:grpSpPr>
          <a:xfrm>
            <a:off x="152400" y="326954"/>
            <a:ext cx="6484591" cy="5492733"/>
            <a:chOff x="1795957" y="880057"/>
            <a:chExt cx="3423001" cy="3693747"/>
          </a:xfrm>
        </p:grpSpPr>
        <p:sp>
          <p:nvSpPr>
            <p:cNvPr id="3" name="object 7">
              <a:extLst>
                <a:ext uri="{FF2B5EF4-FFF2-40B4-BE49-F238E27FC236}">
                  <a16:creationId xmlns:a16="http://schemas.microsoft.com/office/drawing/2014/main" id="{1CBF5891-E944-2D9A-869B-330B8F3F647F}"/>
                </a:ext>
              </a:extLst>
            </p:cNvPr>
            <p:cNvSpPr txBox="1"/>
            <p:nvPr/>
          </p:nvSpPr>
          <p:spPr>
            <a:xfrm>
              <a:off x="3557221" y="1338859"/>
              <a:ext cx="585470" cy="242092"/>
            </a:xfrm>
            <a:prstGeom prst="rect">
              <a:avLst/>
            </a:prstGeom>
            <a:ln w="6010">
              <a:solidFill>
                <a:srgbClr val="3A3838"/>
              </a:solidFill>
            </a:ln>
          </p:spPr>
          <p:txBody>
            <a:bodyPr vert="horz" wrap="square" lIns="0" tIns="0" rIns="0" bIns="0" rtlCol="0" anchor="ctr">
              <a:noAutofit/>
            </a:bodyPr>
            <a:lstStyle/>
            <a:p>
              <a:pPr algn="ctr"/>
              <a:r>
                <a:rPr sz="900" b="1" dirty="0">
                  <a:latin typeface="Arial"/>
                  <a:cs typeface="Arial"/>
                </a:rPr>
                <a:t>CUSC</a:t>
              </a:r>
              <a:endParaRPr sz="900">
                <a:latin typeface="Arial"/>
                <a:cs typeface="Arial"/>
              </a:endParaRPr>
            </a:p>
            <a:p>
              <a:pPr algn="ctr"/>
              <a:r>
                <a:rPr sz="900" dirty="0">
                  <a:latin typeface="Arial"/>
                  <a:cs typeface="Arial"/>
                </a:rPr>
                <a:t>NGESO</a:t>
              </a:r>
              <a:endParaRPr sz="900">
                <a:latin typeface="Arial"/>
                <a:cs typeface="Arial"/>
              </a:endParaRPr>
            </a:p>
          </p:txBody>
        </p:sp>
        <p:sp>
          <p:nvSpPr>
            <p:cNvPr id="4" name="object 8">
              <a:extLst>
                <a:ext uri="{FF2B5EF4-FFF2-40B4-BE49-F238E27FC236}">
                  <a16:creationId xmlns:a16="http://schemas.microsoft.com/office/drawing/2014/main" id="{AAE8A6D2-51C5-060B-0371-7D5686381825}"/>
                </a:ext>
              </a:extLst>
            </p:cNvPr>
            <p:cNvSpPr txBox="1"/>
            <p:nvPr/>
          </p:nvSpPr>
          <p:spPr>
            <a:xfrm>
              <a:off x="3557221" y="1653404"/>
              <a:ext cx="585470" cy="242092"/>
            </a:xfrm>
            <a:prstGeom prst="rect">
              <a:avLst/>
            </a:prstGeom>
            <a:ln w="6010">
              <a:solidFill>
                <a:srgbClr val="3A3838"/>
              </a:solidFill>
            </a:ln>
          </p:spPr>
          <p:txBody>
            <a:bodyPr vert="horz" wrap="square" lIns="0" tIns="0" rIns="0" bIns="0" rtlCol="0" anchor="ctr">
              <a:noAutofit/>
            </a:bodyPr>
            <a:lstStyle/>
            <a:p>
              <a:pPr algn="ctr"/>
              <a:r>
                <a:rPr sz="900" b="1" dirty="0">
                  <a:latin typeface="Arial"/>
                  <a:cs typeface="Arial"/>
                </a:rPr>
                <a:t>Grid code</a:t>
              </a:r>
              <a:endParaRPr sz="900">
                <a:latin typeface="Arial"/>
                <a:cs typeface="Arial"/>
              </a:endParaRPr>
            </a:p>
            <a:p>
              <a:pPr algn="ctr"/>
              <a:r>
                <a:rPr sz="900" dirty="0">
                  <a:latin typeface="Arial"/>
                  <a:cs typeface="Arial"/>
                </a:rPr>
                <a:t>NGESO</a:t>
              </a:r>
              <a:endParaRPr sz="900">
                <a:latin typeface="Arial"/>
                <a:cs typeface="Arial"/>
              </a:endParaRPr>
            </a:p>
          </p:txBody>
        </p:sp>
        <p:sp>
          <p:nvSpPr>
            <p:cNvPr id="5" name="object 9">
              <a:extLst>
                <a:ext uri="{FF2B5EF4-FFF2-40B4-BE49-F238E27FC236}">
                  <a16:creationId xmlns:a16="http://schemas.microsoft.com/office/drawing/2014/main" id="{FE44AB89-6232-F40E-53F5-A330842C808D}"/>
                </a:ext>
              </a:extLst>
            </p:cNvPr>
            <p:cNvSpPr txBox="1"/>
            <p:nvPr/>
          </p:nvSpPr>
          <p:spPr>
            <a:xfrm>
              <a:off x="3557221" y="2591030"/>
              <a:ext cx="585470" cy="242092"/>
            </a:xfrm>
            <a:prstGeom prst="rect">
              <a:avLst/>
            </a:prstGeom>
            <a:ln w="6010">
              <a:solidFill>
                <a:srgbClr val="3A3838"/>
              </a:solidFill>
            </a:ln>
          </p:spPr>
          <p:txBody>
            <a:bodyPr vert="horz" wrap="square" lIns="0" tIns="0" rIns="0" bIns="0" rtlCol="0" anchor="ctr">
              <a:noAutofit/>
            </a:bodyPr>
            <a:lstStyle/>
            <a:p>
              <a:pPr algn="ctr"/>
              <a:r>
                <a:rPr sz="900" b="1" dirty="0">
                  <a:latin typeface="Arial"/>
                  <a:cs typeface="Arial"/>
                </a:rPr>
                <a:t>DCUSA</a:t>
              </a:r>
              <a:endParaRPr sz="900">
                <a:latin typeface="Arial"/>
                <a:cs typeface="Arial"/>
              </a:endParaRPr>
            </a:p>
            <a:p>
              <a:pPr algn="ctr"/>
              <a:r>
                <a:rPr sz="900" dirty="0">
                  <a:latin typeface="Arial"/>
                  <a:cs typeface="Arial"/>
                </a:rPr>
                <a:t>Electralink</a:t>
              </a:r>
              <a:endParaRPr sz="900">
                <a:latin typeface="Arial"/>
                <a:cs typeface="Arial"/>
              </a:endParaRPr>
            </a:p>
          </p:txBody>
        </p:sp>
        <p:sp>
          <p:nvSpPr>
            <p:cNvPr id="6" name="object 10">
              <a:extLst>
                <a:ext uri="{FF2B5EF4-FFF2-40B4-BE49-F238E27FC236}">
                  <a16:creationId xmlns:a16="http://schemas.microsoft.com/office/drawing/2014/main" id="{85E8BD38-D2EA-72A5-7328-969DB10A0FBF}"/>
                </a:ext>
              </a:extLst>
            </p:cNvPr>
            <p:cNvSpPr txBox="1"/>
            <p:nvPr/>
          </p:nvSpPr>
          <p:spPr>
            <a:xfrm>
              <a:off x="3557221" y="2290510"/>
              <a:ext cx="585470" cy="242092"/>
            </a:xfrm>
            <a:prstGeom prst="rect">
              <a:avLst/>
            </a:prstGeom>
            <a:ln w="6010">
              <a:solidFill>
                <a:srgbClr val="3A3838"/>
              </a:solidFill>
            </a:ln>
          </p:spPr>
          <p:txBody>
            <a:bodyPr vert="horz" wrap="square" lIns="0" tIns="0" rIns="0" bIns="0" rtlCol="0" anchor="ctr">
              <a:noAutofit/>
            </a:bodyPr>
            <a:lstStyle/>
            <a:p>
              <a:pPr algn="ctr"/>
              <a:r>
                <a:rPr sz="900" b="1" dirty="0">
                  <a:latin typeface="Arial"/>
                  <a:cs typeface="Arial"/>
                </a:rPr>
                <a:t>D-code</a:t>
              </a:r>
              <a:endParaRPr sz="900">
                <a:latin typeface="Arial"/>
                <a:cs typeface="Arial"/>
              </a:endParaRPr>
            </a:p>
            <a:p>
              <a:pPr algn="ctr"/>
              <a:r>
                <a:rPr sz="900" dirty="0">
                  <a:latin typeface="Arial"/>
                  <a:cs typeface="Arial"/>
                </a:rPr>
                <a:t>ENA</a:t>
              </a:r>
              <a:endParaRPr sz="900">
                <a:latin typeface="Arial"/>
                <a:cs typeface="Arial"/>
              </a:endParaRPr>
            </a:p>
          </p:txBody>
        </p:sp>
        <p:sp>
          <p:nvSpPr>
            <p:cNvPr id="7" name="object 11">
              <a:extLst>
                <a:ext uri="{FF2B5EF4-FFF2-40B4-BE49-F238E27FC236}">
                  <a16:creationId xmlns:a16="http://schemas.microsoft.com/office/drawing/2014/main" id="{5170309B-EF84-6B94-B11D-46793A1A25B5}"/>
                </a:ext>
              </a:extLst>
            </p:cNvPr>
            <p:cNvSpPr txBox="1"/>
            <p:nvPr/>
          </p:nvSpPr>
          <p:spPr>
            <a:xfrm>
              <a:off x="3557221" y="1977968"/>
              <a:ext cx="585470" cy="242092"/>
            </a:xfrm>
            <a:prstGeom prst="rect">
              <a:avLst/>
            </a:prstGeom>
            <a:ln w="6010">
              <a:solidFill>
                <a:srgbClr val="3A3838"/>
              </a:solidFill>
            </a:ln>
          </p:spPr>
          <p:txBody>
            <a:bodyPr vert="horz" wrap="square" lIns="0" tIns="0" rIns="0" bIns="0" rtlCol="0" anchor="ctr">
              <a:noAutofit/>
            </a:bodyPr>
            <a:lstStyle/>
            <a:p>
              <a:pPr algn="ctr"/>
              <a:r>
                <a:rPr sz="900" b="1" dirty="0">
                  <a:latin typeface="Arial"/>
                  <a:cs typeface="Arial"/>
                </a:rPr>
                <a:t>STC</a:t>
              </a:r>
              <a:endParaRPr sz="900">
                <a:latin typeface="Arial"/>
                <a:cs typeface="Arial"/>
              </a:endParaRPr>
            </a:p>
            <a:p>
              <a:pPr algn="ctr"/>
              <a:r>
                <a:rPr sz="900" dirty="0">
                  <a:latin typeface="Arial"/>
                  <a:cs typeface="Arial"/>
                </a:rPr>
                <a:t>NGESO</a:t>
              </a:r>
              <a:endParaRPr sz="900">
                <a:latin typeface="Arial"/>
                <a:cs typeface="Arial"/>
              </a:endParaRPr>
            </a:p>
          </p:txBody>
        </p:sp>
        <p:sp>
          <p:nvSpPr>
            <p:cNvPr id="8" name="object 12">
              <a:extLst>
                <a:ext uri="{FF2B5EF4-FFF2-40B4-BE49-F238E27FC236}">
                  <a16:creationId xmlns:a16="http://schemas.microsoft.com/office/drawing/2014/main" id="{E41C33EA-387E-ADBA-E997-781D48263F7D}"/>
                </a:ext>
              </a:extLst>
            </p:cNvPr>
            <p:cNvSpPr txBox="1"/>
            <p:nvPr/>
          </p:nvSpPr>
          <p:spPr>
            <a:xfrm>
              <a:off x="3557221" y="2920599"/>
              <a:ext cx="585470" cy="242092"/>
            </a:xfrm>
            <a:prstGeom prst="rect">
              <a:avLst/>
            </a:prstGeom>
            <a:ln w="6010">
              <a:solidFill>
                <a:srgbClr val="3A3838"/>
              </a:solidFill>
            </a:ln>
          </p:spPr>
          <p:txBody>
            <a:bodyPr vert="horz" wrap="square" lIns="0" tIns="0" rIns="0" bIns="0" rtlCol="0" anchor="ctr">
              <a:noAutofit/>
            </a:bodyPr>
            <a:lstStyle/>
            <a:p>
              <a:pPr algn="ctr"/>
              <a:r>
                <a:rPr lang="en-GB" sz="900" b="1" dirty="0">
                  <a:latin typeface="Arial"/>
                  <a:cs typeface="Arial"/>
                </a:rPr>
                <a:t>REC</a:t>
              </a:r>
            </a:p>
            <a:p>
              <a:pPr algn="ctr"/>
              <a:r>
                <a:rPr lang="en-GB" sz="900" dirty="0">
                  <a:latin typeface="Arial"/>
                  <a:cs typeface="Arial"/>
                </a:rPr>
                <a:t>RECCo</a:t>
              </a:r>
            </a:p>
          </p:txBody>
        </p:sp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028F910E-B9E7-EF45-94B1-AFE4DE689005}"/>
                </a:ext>
              </a:extLst>
            </p:cNvPr>
            <p:cNvSpPr txBox="1"/>
            <p:nvPr/>
          </p:nvSpPr>
          <p:spPr>
            <a:xfrm>
              <a:off x="3557221" y="3244161"/>
              <a:ext cx="585470" cy="242092"/>
            </a:xfrm>
            <a:prstGeom prst="rect">
              <a:avLst/>
            </a:prstGeom>
            <a:ln w="6010">
              <a:solidFill>
                <a:srgbClr val="3A3838"/>
              </a:solidFill>
            </a:ln>
          </p:spPr>
          <p:txBody>
            <a:bodyPr vert="horz" wrap="square" lIns="0" tIns="0" rIns="0" bIns="0" rtlCol="0" anchor="ctr">
              <a:noAutofit/>
            </a:bodyPr>
            <a:lstStyle/>
            <a:p>
              <a:pPr algn="ctr"/>
              <a:r>
                <a:rPr sz="900" b="1" dirty="0">
                  <a:latin typeface="Arial"/>
                  <a:cs typeface="Arial"/>
                </a:rPr>
                <a:t>SEC</a:t>
              </a:r>
              <a:endParaRPr sz="900">
                <a:latin typeface="Arial"/>
                <a:cs typeface="Arial"/>
              </a:endParaRPr>
            </a:p>
            <a:p>
              <a:pPr algn="ctr"/>
              <a:r>
                <a:rPr sz="900" dirty="0">
                  <a:latin typeface="Arial"/>
                  <a:cs typeface="Arial"/>
                </a:rPr>
                <a:t>Gemserv</a:t>
              </a:r>
              <a:endParaRPr sz="900">
                <a:latin typeface="Arial"/>
                <a:cs typeface="Arial"/>
              </a:endParaRPr>
            </a:p>
          </p:txBody>
        </p:sp>
        <p:sp>
          <p:nvSpPr>
            <p:cNvPr id="10" name="object 14">
              <a:extLst>
                <a:ext uri="{FF2B5EF4-FFF2-40B4-BE49-F238E27FC236}">
                  <a16:creationId xmlns:a16="http://schemas.microsoft.com/office/drawing/2014/main" id="{7DAF3FB5-72A0-0343-D0EC-2EA31875DE4A}"/>
                </a:ext>
              </a:extLst>
            </p:cNvPr>
            <p:cNvSpPr txBox="1"/>
            <p:nvPr/>
          </p:nvSpPr>
          <p:spPr>
            <a:xfrm>
              <a:off x="3557221" y="3562712"/>
              <a:ext cx="585470" cy="242092"/>
            </a:xfrm>
            <a:prstGeom prst="rect">
              <a:avLst/>
            </a:prstGeom>
            <a:ln w="6010">
              <a:solidFill>
                <a:srgbClr val="3A3838"/>
              </a:solidFill>
            </a:ln>
          </p:spPr>
          <p:txBody>
            <a:bodyPr vert="horz" wrap="square" lIns="0" tIns="0" rIns="0" bIns="0" rtlCol="0" anchor="ctr">
              <a:noAutofit/>
            </a:bodyPr>
            <a:lstStyle/>
            <a:p>
              <a:pPr algn="ctr"/>
              <a:r>
                <a:rPr sz="900" b="1" dirty="0">
                  <a:latin typeface="Arial"/>
                  <a:cs typeface="Arial"/>
                </a:rPr>
                <a:t>UNC</a:t>
              </a:r>
              <a:endParaRPr sz="900">
                <a:latin typeface="Arial"/>
                <a:cs typeface="Arial"/>
              </a:endParaRPr>
            </a:p>
            <a:p>
              <a:pPr algn="ctr"/>
              <a:r>
                <a:rPr sz="900" dirty="0">
                  <a:latin typeface="Arial"/>
                  <a:cs typeface="Arial"/>
                </a:rPr>
                <a:t>Joint Office</a:t>
              </a:r>
              <a:endParaRPr sz="900">
                <a:latin typeface="Arial"/>
                <a:cs typeface="Arial"/>
              </a:endParaRPr>
            </a:p>
          </p:txBody>
        </p:sp>
        <p:sp>
          <p:nvSpPr>
            <p:cNvPr id="11" name="object 15">
              <a:extLst>
                <a:ext uri="{FF2B5EF4-FFF2-40B4-BE49-F238E27FC236}">
                  <a16:creationId xmlns:a16="http://schemas.microsoft.com/office/drawing/2014/main" id="{CF7881BA-71FF-8EEC-F860-D946DF1AF50B}"/>
                </a:ext>
              </a:extLst>
            </p:cNvPr>
            <p:cNvSpPr txBox="1"/>
            <p:nvPr/>
          </p:nvSpPr>
          <p:spPr>
            <a:xfrm>
              <a:off x="3557221" y="3881264"/>
              <a:ext cx="585470" cy="242092"/>
            </a:xfrm>
            <a:prstGeom prst="rect">
              <a:avLst/>
            </a:prstGeom>
            <a:ln w="6010">
              <a:solidFill>
                <a:srgbClr val="3A3838"/>
              </a:solidFill>
            </a:ln>
          </p:spPr>
          <p:txBody>
            <a:bodyPr vert="horz" wrap="square" lIns="0" tIns="0" rIns="0" bIns="0" rtlCol="0" anchor="ctr">
              <a:noAutofit/>
            </a:bodyPr>
            <a:lstStyle/>
            <a:p>
              <a:pPr algn="ctr"/>
              <a:r>
                <a:rPr lang="en-GB" sz="900" b="1" dirty="0">
                  <a:latin typeface="Arial"/>
                  <a:cs typeface="Arial"/>
                </a:rPr>
                <a:t>IGT </a:t>
              </a:r>
              <a:r>
                <a:rPr sz="900" b="1" dirty="0">
                  <a:latin typeface="Arial"/>
                  <a:cs typeface="Arial"/>
                </a:rPr>
                <a:t>UNC</a:t>
              </a:r>
              <a:endParaRPr sz="900" dirty="0">
                <a:latin typeface="Arial"/>
                <a:cs typeface="Arial"/>
              </a:endParaRPr>
            </a:p>
            <a:p>
              <a:pPr algn="ctr"/>
              <a:r>
                <a:rPr sz="900" dirty="0">
                  <a:latin typeface="Arial"/>
                  <a:cs typeface="Arial"/>
                </a:rPr>
                <a:t>Gemserv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C599413-DC73-8A79-9205-2F3FC1A62363}"/>
                </a:ext>
              </a:extLst>
            </p:cNvPr>
            <p:cNvGrpSpPr/>
            <p:nvPr/>
          </p:nvGrpSpPr>
          <p:grpSpPr>
            <a:xfrm>
              <a:off x="1795957" y="880057"/>
              <a:ext cx="787597" cy="3693747"/>
              <a:chOff x="1795957" y="880057"/>
              <a:chExt cx="787597" cy="3693747"/>
            </a:xfrm>
          </p:grpSpPr>
          <p:sp>
            <p:nvSpPr>
              <p:cNvPr id="77" name="object 33">
                <a:extLst>
                  <a:ext uri="{FF2B5EF4-FFF2-40B4-BE49-F238E27FC236}">
                    <a16:creationId xmlns:a16="http://schemas.microsoft.com/office/drawing/2014/main" id="{F7E52151-69AA-3779-09F0-F5DC10B53CED}"/>
                  </a:ext>
                </a:extLst>
              </p:cNvPr>
              <p:cNvSpPr txBox="1"/>
              <p:nvPr/>
            </p:nvSpPr>
            <p:spPr>
              <a:xfrm>
                <a:off x="1799964" y="880057"/>
                <a:ext cx="783590" cy="193674"/>
              </a:xfrm>
              <a:prstGeom prst="rect">
                <a:avLst/>
              </a:prstGeom>
              <a:ln w="6010">
                <a:solidFill>
                  <a:srgbClr val="5B9BD4"/>
                </a:solidFill>
              </a:ln>
            </p:spPr>
            <p:txBody>
              <a:bodyPr vert="horz" wrap="square" lIns="0" tIns="60960" rIns="0" bIns="0" rtlCol="0" anchor="ctr">
                <a:noAutofit/>
              </a:bodyPr>
              <a:lstStyle/>
              <a:p>
                <a:pPr algn="ctr"/>
                <a:r>
                  <a:rPr sz="900" dirty="0">
                    <a:latin typeface="Arial"/>
                    <a:cs typeface="Arial"/>
                  </a:rPr>
                  <a:t>Generator</a:t>
                </a:r>
                <a:endParaRPr sz="900">
                  <a:latin typeface="Arial"/>
                  <a:cs typeface="Arial"/>
                </a:endParaRPr>
              </a:p>
            </p:txBody>
          </p:sp>
          <p:sp>
            <p:nvSpPr>
              <p:cNvPr id="78" name="object 34">
                <a:extLst>
                  <a:ext uri="{FF2B5EF4-FFF2-40B4-BE49-F238E27FC236}">
                    <a16:creationId xmlns:a16="http://schemas.microsoft.com/office/drawing/2014/main" id="{670C37CA-69FD-BC44-1A40-AD18873FC7C9}"/>
                  </a:ext>
                </a:extLst>
              </p:cNvPr>
              <p:cNvSpPr txBox="1"/>
              <p:nvPr/>
            </p:nvSpPr>
            <p:spPr>
              <a:xfrm>
                <a:off x="1795957" y="2801395"/>
                <a:ext cx="783590" cy="193674"/>
              </a:xfrm>
              <a:prstGeom prst="rect">
                <a:avLst/>
              </a:prstGeom>
              <a:ln w="6010">
                <a:solidFill>
                  <a:srgbClr val="001F5F"/>
                </a:solidFill>
              </a:ln>
            </p:spPr>
            <p:txBody>
              <a:bodyPr vert="horz" wrap="square" lIns="0" tIns="3175" rIns="0" bIns="0" rtlCol="0" anchor="ctr">
                <a:noAutofit/>
              </a:bodyPr>
              <a:lstStyle/>
              <a:p>
                <a:pPr marR="179705" algn="ctr"/>
                <a:r>
                  <a:rPr sz="900" dirty="0">
                    <a:latin typeface="Arial"/>
                    <a:cs typeface="Arial"/>
                  </a:rPr>
                  <a:t>Electricity supplier</a:t>
                </a:r>
                <a:endParaRPr sz="900">
                  <a:latin typeface="Arial"/>
                  <a:cs typeface="Arial"/>
                </a:endParaRPr>
              </a:p>
            </p:txBody>
          </p:sp>
          <p:sp>
            <p:nvSpPr>
              <p:cNvPr id="79" name="object 35">
                <a:extLst>
                  <a:ext uri="{FF2B5EF4-FFF2-40B4-BE49-F238E27FC236}">
                    <a16:creationId xmlns:a16="http://schemas.microsoft.com/office/drawing/2014/main" id="{4FD81583-2453-B7FF-E4FD-1CBD03A15682}"/>
                  </a:ext>
                </a:extLst>
              </p:cNvPr>
              <p:cNvSpPr txBox="1"/>
              <p:nvPr/>
            </p:nvSpPr>
            <p:spPr>
              <a:xfrm>
                <a:off x="1799964" y="1515164"/>
                <a:ext cx="783590" cy="193674"/>
              </a:xfrm>
              <a:prstGeom prst="rect">
                <a:avLst/>
              </a:prstGeom>
              <a:ln w="6010">
                <a:solidFill>
                  <a:srgbClr val="C00000"/>
                </a:solidFill>
              </a:ln>
            </p:spPr>
            <p:txBody>
              <a:bodyPr vert="horz" wrap="square" lIns="0" tIns="59690" rIns="0" bIns="0" rtlCol="0" anchor="ctr">
                <a:noAutofit/>
              </a:bodyPr>
              <a:lstStyle/>
              <a:p>
                <a:pPr algn="ctr"/>
                <a:r>
                  <a:rPr sz="900" dirty="0">
                    <a:latin typeface="Arial"/>
                    <a:cs typeface="Arial"/>
                  </a:rPr>
                  <a:t>DNO</a:t>
                </a:r>
                <a:r>
                  <a:rPr lang="en-GB" sz="900" dirty="0">
                    <a:latin typeface="Arial"/>
                    <a:cs typeface="Arial"/>
                  </a:rPr>
                  <a:t>/IDNO</a:t>
                </a:r>
                <a:endParaRPr sz="900" dirty="0">
                  <a:latin typeface="Arial"/>
                  <a:cs typeface="Arial"/>
                </a:endParaRPr>
              </a:p>
            </p:txBody>
          </p:sp>
          <p:sp>
            <p:nvSpPr>
              <p:cNvPr id="80" name="object 36">
                <a:extLst>
                  <a:ext uri="{FF2B5EF4-FFF2-40B4-BE49-F238E27FC236}">
                    <a16:creationId xmlns:a16="http://schemas.microsoft.com/office/drawing/2014/main" id="{32F204CF-41F4-6751-0C05-B780832AFACF}"/>
                  </a:ext>
                </a:extLst>
              </p:cNvPr>
              <p:cNvSpPr txBox="1"/>
              <p:nvPr/>
            </p:nvSpPr>
            <p:spPr>
              <a:xfrm>
                <a:off x="1799964" y="1190604"/>
                <a:ext cx="783590" cy="193674"/>
              </a:xfrm>
              <a:prstGeom prst="rect">
                <a:avLst/>
              </a:prstGeom>
              <a:ln w="6010">
                <a:solidFill>
                  <a:srgbClr val="6FAC46"/>
                </a:solidFill>
              </a:ln>
            </p:spPr>
            <p:txBody>
              <a:bodyPr vert="horz" wrap="square" lIns="0" tIns="59690" rIns="0" bIns="0" rtlCol="0" anchor="ctr">
                <a:noAutofit/>
              </a:bodyPr>
              <a:lstStyle/>
              <a:p>
                <a:pPr algn="ctr"/>
                <a:r>
                  <a:rPr sz="900" dirty="0">
                    <a:latin typeface="Arial"/>
                    <a:cs typeface="Arial"/>
                  </a:rPr>
                  <a:t>Interconnector</a:t>
                </a:r>
                <a:endParaRPr sz="900">
                  <a:latin typeface="Arial"/>
                  <a:cs typeface="Arial"/>
                </a:endParaRPr>
              </a:p>
            </p:txBody>
          </p:sp>
          <p:sp>
            <p:nvSpPr>
              <p:cNvPr id="81" name="object 37">
                <a:extLst>
                  <a:ext uri="{FF2B5EF4-FFF2-40B4-BE49-F238E27FC236}">
                    <a16:creationId xmlns:a16="http://schemas.microsoft.com/office/drawing/2014/main" id="{713D7C64-EAD6-EC15-B052-6796E874E165}"/>
                  </a:ext>
                </a:extLst>
              </p:cNvPr>
              <p:cNvSpPr txBox="1"/>
              <p:nvPr/>
            </p:nvSpPr>
            <p:spPr>
              <a:xfrm>
                <a:off x="1795957" y="2476831"/>
                <a:ext cx="783590" cy="193674"/>
              </a:xfrm>
              <a:prstGeom prst="rect">
                <a:avLst/>
              </a:prstGeom>
              <a:ln w="6010">
                <a:solidFill>
                  <a:srgbClr val="EC7C30"/>
                </a:solidFill>
              </a:ln>
            </p:spPr>
            <p:txBody>
              <a:bodyPr vert="horz" wrap="square" lIns="0" tIns="60325" rIns="0" bIns="0" rtlCol="0" anchor="ctr">
                <a:noAutofit/>
              </a:bodyPr>
              <a:lstStyle/>
              <a:p>
                <a:pPr algn="ctr"/>
                <a:r>
                  <a:rPr sz="900" dirty="0">
                    <a:latin typeface="Arial"/>
                    <a:cs typeface="Arial"/>
                  </a:rPr>
                  <a:t>NGESO</a:t>
                </a:r>
                <a:endParaRPr sz="900">
                  <a:latin typeface="Arial"/>
                  <a:cs typeface="Arial"/>
                </a:endParaRPr>
              </a:p>
            </p:txBody>
          </p:sp>
          <p:sp>
            <p:nvSpPr>
              <p:cNvPr id="82" name="object 38">
                <a:extLst>
                  <a:ext uri="{FF2B5EF4-FFF2-40B4-BE49-F238E27FC236}">
                    <a16:creationId xmlns:a16="http://schemas.microsoft.com/office/drawing/2014/main" id="{6012F28F-8934-74E5-17F4-72D7FF057893}"/>
                  </a:ext>
                </a:extLst>
              </p:cNvPr>
              <p:cNvSpPr txBox="1"/>
              <p:nvPr/>
            </p:nvSpPr>
            <p:spPr>
              <a:xfrm>
                <a:off x="1799964" y="1839729"/>
                <a:ext cx="783590" cy="193674"/>
              </a:xfrm>
              <a:prstGeom prst="rect">
                <a:avLst/>
              </a:prstGeom>
              <a:ln w="6010">
                <a:solidFill>
                  <a:srgbClr val="BE9000"/>
                </a:solidFill>
              </a:ln>
            </p:spPr>
            <p:txBody>
              <a:bodyPr vert="horz" wrap="square" lIns="0" tIns="1905" rIns="0" bIns="0" rtlCol="0" anchor="ctr">
                <a:noAutofit/>
              </a:bodyPr>
              <a:lstStyle/>
              <a:p>
                <a:pPr marR="102870" algn="ctr"/>
                <a:r>
                  <a:rPr sz="900" dirty="0">
                    <a:latin typeface="Arial"/>
                    <a:cs typeface="Arial"/>
                  </a:rPr>
                  <a:t>Transmission owner</a:t>
                </a:r>
                <a:endParaRPr sz="900">
                  <a:latin typeface="Arial"/>
                  <a:cs typeface="Arial"/>
                </a:endParaRPr>
              </a:p>
            </p:txBody>
          </p:sp>
          <p:sp>
            <p:nvSpPr>
              <p:cNvPr id="83" name="object 39">
                <a:extLst>
                  <a:ext uri="{FF2B5EF4-FFF2-40B4-BE49-F238E27FC236}">
                    <a16:creationId xmlns:a16="http://schemas.microsoft.com/office/drawing/2014/main" id="{230D6839-B20B-F2DF-5B09-569D659BD58D}"/>
                  </a:ext>
                </a:extLst>
              </p:cNvPr>
              <p:cNvSpPr txBox="1"/>
              <p:nvPr/>
            </p:nvSpPr>
            <p:spPr>
              <a:xfrm>
                <a:off x="1795957" y="4067589"/>
                <a:ext cx="783590" cy="193674"/>
              </a:xfrm>
              <a:prstGeom prst="rect">
                <a:avLst/>
              </a:prstGeom>
              <a:ln w="6010">
                <a:solidFill>
                  <a:srgbClr val="6F2F9F"/>
                </a:solidFill>
              </a:ln>
            </p:spPr>
            <p:txBody>
              <a:bodyPr vert="horz" wrap="square" lIns="0" tIns="59690" rIns="0" bIns="0" rtlCol="0" anchor="ctr">
                <a:noAutofit/>
              </a:bodyPr>
              <a:lstStyle/>
              <a:p>
                <a:pPr algn="ctr"/>
                <a:r>
                  <a:rPr sz="900" dirty="0">
                    <a:latin typeface="Arial"/>
                    <a:cs typeface="Arial"/>
                  </a:rPr>
                  <a:t>Gas transporter</a:t>
                </a:r>
                <a:endParaRPr sz="900">
                  <a:latin typeface="Arial"/>
                  <a:cs typeface="Arial"/>
                </a:endParaRPr>
              </a:p>
            </p:txBody>
          </p:sp>
          <p:sp>
            <p:nvSpPr>
              <p:cNvPr id="84" name="object 40">
                <a:extLst>
                  <a:ext uri="{FF2B5EF4-FFF2-40B4-BE49-F238E27FC236}">
                    <a16:creationId xmlns:a16="http://schemas.microsoft.com/office/drawing/2014/main" id="{A81FC863-40DA-FBC8-6517-A6074079DB2C}"/>
                  </a:ext>
                </a:extLst>
              </p:cNvPr>
              <p:cNvSpPr txBox="1"/>
              <p:nvPr/>
            </p:nvSpPr>
            <p:spPr>
              <a:xfrm>
                <a:off x="1795957" y="3438498"/>
                <a:ext cx="783590" cy="193674"/>
              </a:xfrm>
              <a:prstGeom prst="rect">
                <a:avLst/>
              </a:prstGeom>
              <a:ln w="6010">
                <a:solidFill>
                  <a:srgbClr val="C00000"/>
                </a:solidFill>
              </a:ln>
            </p:spPr>
            <p:txBody>
              <a:bodyPr vert="horz" wrap="square" lIns="0" tIns="59690" rIns="0" bIns="0" rtlCol="0" anchor="ctr">
                <a:noAutofit/>
              </a:bodyPr>
              <a:lstStyle/>
              <a:p>
                <a:pPr algn="ctr"/>
                <a:r>
                  <a:rPr sz="900" dirty="0">
                    <a:latin typeface="Arial"/>
                    <a:cs typeface="Arial"/>
                  </a:rPr>
                  <a:t>Gas shipper</a:t>
                </a:r>
                <a:endParaRPr sz="900">
                  <a:latin typeface="Arial"/>
                  <a:cs typeface="Arial"/>
                </a:endParaRPr>
              </a:p>
            </p:txBody>
          </p:sp>
          <p:sp>
            <p:nvSpPr>
              <p:cNvPr id="85" name="object 41">
                <a:extLst>
                  <a:ext uri="{FF2B5EF4-FFF2-40B4-BE49-F238E27FC236}">
                    <a16:creationId xmlns:a16="http://schemas.microsoft.com/office/drawing/2014/main" id="{2F7AEC12-DCB2-AE6C-2C6E-AD0115A781FE}"/>
                  </a:ext>
                </a:extLst>
              </p:cNvPr>
              <p:cNvSpPr txBox="1"/>
              <p:nvPr/>
            </p:nvSpPr>
            <p:spPr>
              <a:xfrm>
                <a:off x="1795957" y="3125957"/>
                <a:ext cx="783590" cy="193674"/>
              </a:xfrm>
              <a:prstGeom prst="rect">
                <a:avLst/>
              </a:prstGeom>
              <a:ln w="6010">
                <a:solidFill>
                  <a:srgbClr val="00AFEF"/>
                </a:solidFill>
              </a:ln>
            </p:spPr>
            <p:txBody>
              <a:bodyPr vert="horz" wrap="square" lIns="0" tIns="60960" rIns="0" bIns="0" rtlCol="0" anchor="ctr">
                <a:noAutofit/>
              </a:bodyPr>
              <a:lstStyle/>
              <a:p>
                <a:pPr algn="ctr"/>
                <a:r>
                  <a:rPr sz="900" dirty="0">
                    <a:latin typeface="Arial"/>
                    <a:cs typeface="Arial"/>
                  </a:rPr>
                  <a:t>Gas supplier</a:t>
                </a:r>
                <a:endParaRPr sz="900">
                  <a:latin typeface="Arial"/>
                  <a:cs typeface="Arial"/>
                </a:endParaRPr>
              </a:p>
            </p:txBody>
          </p:sp>
          <p:sp>
            <p:nvSpPr>
              <p:cNvPr id="86" name="object 42">
                <a:extLst>
                  <a:ext uri="{FF2B5EF4-FFF2-40B4-BE49-F238E27FC236}">
                    <a16:creationId xmlns:a16="http://schemas.microsoft.com/office/drawing/2014/main" id="{B28BA470-641F-B0D2-83E8-0A2ABA628747}"/>
                  </a:ext>
                </a:extLst>
              </p:cNvPr>
              <p:cNvSpPr txBox="1"/>
              <p:nvPr/>
            </p:nvSpPr>
            <p:spPr>
              <a:xfrm>
                <a:off x="1799964" y="4380130"/>
                <a:ext cx="783590" cy="193674"/>
              </a:xfrm>
              <a:prstGeom prst="rect">
                <a:avLst/>
              </a:prstGeom>
              <a:ln w="6010">
                <a:solidFill>
                  <a:srgbClr val="EC7C30"/>
                </a:solidFill>
              </a:ln>
            </p:spPr>
            <p:txBody>
              <a:bodyPr vert="horz" wrap="square" lIns="0" tIns="1270" rIns="0" bIns="0" rtlCol="0" anchor="ctr">
                <a:noAutofit/>
              </a:bodyPr>
              <a:lstStyle/>
              <a:p>
                <a:pPr marR="60325" algn="ctr"/>
                <a:r>
                  <a:rPr sz="900" dirty="0">
                    <a:latin typeface="Arial"/>
                    <a:cs typeface="Arial"/>
                  </a:rPr>
                  <a:t>Independent gas transporter</a:t>
                </a:r>
                <a:endParaRPr sz="900">
                  <a:latin typeface="Arial"/>
                  <a:cs typeface="Arial"/>
                </a:endParaRPr>
              </a:p>
            </p:txBody>
          </p:sp>
          <p:sp>
            <p:nvSpPr>
              <p:cNvPr id="87" name="object 43">
                <a:extLst>
                  <a:ext uri="{FF2B5EF4-FFF2-40B4-BE49-F238E27FC236}">
                    <a16:creationId xmlns:a16="http://schemas.microsoft.com/office/drawing/2014/main" id="{B637E857-D24A-947A-CCFE-CC2BE1070D22}"/>
                  </a:ext>
                </a:extLst>
              </p:cNvPr>
              <p:cNvSpPr txBox="1"/>
              <p:nvPr/>
            </p:nvSpPr>
            <p:spPr>
              <a:xfrm>
                <a:off x="1795957" y="3751040"/>
                <a:ext cx="783590" cy="193674"/>
              </a:xfrm>
              <a:prstGeom prst="rect">
                <a:avLst/>
              </a:prstGeom>
              <a:ln w="6010">
                <a:solidFill>
                  <a:srgbClr val="BE9000"/>
                </a:solidFill>
              </a:ln>
            </p:spPr>
            <p:txBody>
              <a:bodyPr vert="horz" wrap="square" lIns="0" tIns="60960" rIns="0" bIns="0" rtlCol="0" anchor="ctr">
                <a:noAutofit/>
              </a:bodyPr>
              <a:lstStyle/>
              <a:p>
                <a:pPr algn="ctr"/>
                <a:r>
                  <a:rPr sz="900" dirty="0">
                    <a:latin typeface="Arial"/>
                    <a:cs typeface="Arial"/>
                  </a:rPr>
                  <a:t>NGG</a:t>
                </a:r>
                <a:endParaRPr sz="900">
                  <a:latin typeface="Arial"/>
                  <a:cs typeface="Arial"/>
                </a:endParaRPr>
              </a:p>
            </p:txBody>
          </p:sp>
          <p:sp>
            <p:nvSpPr>
              <p:cNvPr id="88" name="object 59">
                <a:extLst>
                  <a:ext uri="{FF2B5EF4-FFF2-40B4-BE49-F238E27FC236}">
                    <a16:creationId xmlns:a16="http://schemas.microsoft.com/office/drawing/2014/main" id="{61CA7003-7344-13B0-1DB3-F3783743B726}"/>
                  </a:ext>
                </a:extLst>
              </p:cNvPr>
              <p:cNvSpPr txBox="1"/>
              <p:nvPr/>
            </p:nvSpPr>
            <p:spPr>
              <a:xfrm>
                <a:off x="1799964" y="2162286"/>
                <a:ext cx="783590" cy="193674"/>
              </a:xfrm>
              <a:prstGeom prst="rect">
                <a:avLst/>
              </a:prstGeom>
              <a:ln w="6010">
                <a:solidFill>
                  <a:srgbClr val="6F2F9F"/>
                </a:solidFill>
              </a:ln>
            </p:spPr>
            <p:txBody>
              <a:bodyPr vert="horz" wrap="square" lIns="0" tIns="59055" rIns="0" bIns="0" rtlCol="0" anchor="ctr">
                <a:noAutofit/>
              </a:bodyPr>
              <a:lstStyle/>
              <a:p>
                <a:pPr algn="ctr"/>
                <a:r>
                  <a:rPr sz="900" dirty="0">
                    <a:latin typeface="Arial"/>
                    <a:cs typeface="Arial"/>
                  </a:rPr>
                  <a:t>OFTO</a:t>
                </a:r>
                <a:endParaRPr sz="900">
                  <a:latin typeface="Arial"/>
                  <a:cs typeface="Arial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F565225-096A-EBBA-826C-A46267094092}"/>
                </a:ext>
              </a:extLst>
            </p:cNvPr>
            <p:cNvGrpSpPr/>
            <p:nvPr/>
          </p:nvGrpSpPr>
          <p:grpSpPr>
            <a:xfrm>
              <a:off x="2579409" y="1000274"/>
              <a:ext cx="978732" cy="3500114"/>
              <a:chOff x="2579409" y="1000274"/>
              <a:chExt cx="978732" cy="3500114"/>
            </a:xfrm>
          </p:grpSpPr>
          <p:sp>
            <p:nvSpPr>
              <p:cNvPr id="34" name="object 45">
                <a:extLst>
                  <a:ext uri="{FF2B5EF4-FFF2-40B4-BE49-F238E27FC236}">
                    <a16:creationId xmlns:a16="http://schemas.microsoft.com/office/drawing/2014/main" id="{5219F9CF-1FFB-42DB-F909-6E4B528A29D9}"/>
                  </a:ext>
                </a:extLst>
              </p:cNvPr>
              <p:cNvSpPr/>
              <p:nvPr/>
            </p:nvSpPr>
            <p:spPr>
              <a:xfrm>
                <a:off x="2583416" y="1000274"/>
                <a:ext cx="974725" cy="139065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139064">
                    <a:moveTo>
                      <a:pt x="0" y="0"/>
                    </a:moveTo>
                    <a:lnTo>
                      <a:pt x="974097" y="138779"/>
                    </a:lnTo>
                  </a:path>
                </a:pathLst>
              </a:custGeom>
              <a:ln w="6010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35" name="object 46">
                <a:extLst>
                  <a:ext uri="{FF2B5EF4-FFF2-40B4-BE49-F238E27FC236}">
                    <a16:creationId xmlns:a16="http://schemas.microsoft.com/office/drawing/2014/main" id="{4AFE8AA0-ACE2-519A-9B03-350D59406432}"/>
                  </a:ext>
                </a:extLst>
              </p:cNvPr>
              <p:cNvSpPr/>
              <p:nvPr/>
            </p:nvSpPr>
            <p:spPr>
              <a:xfrm>
                <a:off x="2583416" y="1000274"/>
                <a:ext cx="974725" cy="457834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457835">
                    <a:moveTo>
                      <a:pt x="0" y="0"/>
                    </a:moveTo>
                    <a:lnTo>
                      <a:pt x="974109" y="457504"/>
                    </a:lnTo>
                  </a:path>
                </a:pathLst>
              </a:custGeom>
              <a:ln w="6010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36" name="object 47">
                <a:extLst>
                  <a:ext uri="{FF2B5EF4-FFF2-40B4-BE49-F238E27FC236}">
                    <a16:creationId xmlns:a16="http://schemas.microsoft.com/office/drawing/2014/main" id="{74FDD4AD-3463-3588-33FD-B3CA44A904EB}"/>
                  </a:ext>
                </a:extLst>
              </p:cNvPr>
              <p:cNvSpPr/>
              <p:nvPr/>
            </p:nvSpPr>
            <p:spPr>
              <a:xfrm>
                <a:off x="2583416" y="1000274"/>
                <a:ext cx="974090" cy="772795"/>
              </a:xfrm>
              <a:custGeom>
                <a:avLst/>
                <a:gdLst/>
                <a:ahLst/>
                <a:cxnLst/>
                <a:rect l="l" t="t" r="r" b="b"/>
                <a:pathLst>
                  <a:path w="974089" h="772794">
                    <a:moveTo>
                      <a:pt x="0" y="0"/>
                    </a:moveTo>
                    <a:lnTo>
                      <a:pt x="974094" y="772644"/>
                    </a:lnTo>
                  </a:path>
                </a:pathLst>
              </a:custGeom>
              <a:ln w="6010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37" name="object 48">
                <a:extLst>
                  <a:ext uri="{FF2B5EF4-FFF2-40B4-BE49-F238E27FC236}">
                    <a16:creationId xmlns:a16="http://schemas.microsoft.com/office/drawing/2014/main" id="{A8C8776D-08EA-C21C-70ED-CFDBE8EA3ABA}"/>
                  </a:ext>
                </a:extLst>
              </p:cNvPr>
              <p:cNvSpPr/>
              <p:nvPr/>
            </p:nvSpPr>
            <p:spPr>
              <a:xfrm>
                <a:off x="2583416" y="1000274"/>
                <a:ext cx="974725" cy="1710689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1710689">
                    <a:moveTo>
                      <a:pt x="0" y="0"/>
                    </a:moveTo>
                    <a:lnTo>
                      <a:pt x="974100" y="1710543"/>
                    </a:lnTo>
                  </a:path>
                </a:pathLst>
              </a:custGeom>
              <a:ln w="6011">
                <a:solidFill>
                  <a:srgbClr val="5B9BD4"/>
                </a:solidFill>
                <a:prstDash val="lgDash"/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38" name="object 49">
                <a:extLst>
                  <a:ext uri="{FF2B5EF4-FFF2-40B4-BE49-F238E27FC236}">
                    <a16:creationId xmlns:a16="http://schemas.microsoft.com/office/drawing/2014/main" id="{A878751F-9AB1-C163-3927-6F1B0E0C11FD}"/>
                  </a:ext>
                </a:extLst>
              </p:cNvPr>
              <p:cNvSpPr/>
              <p:nvPr/>
            </p:nvSpPr>
            <p:spPr>
              <a:xfrm>
                <a:off x="2583416" y="1000274"/>
                <a:ext cx="974725" cy="1410335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1410335">
                    <a:moveTo>
                      <a:pt x="0" y="0"/>
                    </a:moveTo>
                    <a:lnTo>
                      <a:pt x="974099" y="1410091"/>
                    </a:lnTo>
                  </a:path>
                </a:pathLst>
              </a:custGeom>
              <a:ln w="6011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39" name="object 50">
                <a:extLst>
                  <a:ext uri="{FF2B5EF4-FFF2-40B4-BE49-F238E27FC236}">
                    <a16:creationId xmlns:a16="http://schemas.microsoft.com/office/drawing/2014/main" id="{898AC3FF-2C29-8B29-3D84-34CE340FF7D2}"/>
                  </a:ext>
                </a:extLst>
              </p:cNvPr>
              <p:cNvSpPr/>
              <p:nvPr/>
            </p:nvSpPr>
            <p:spPr>
              <a:xfrm>
                <a:off x="2583416" y="1140516"/>
                <a:ext cx="974725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170814">
                    <a:moveTo>
                      <a:pt x="0" y="170388"/>
                    </a:moveTo>
                    <a:lnTo>
                      <a:pt x="974104" y="0"/>
                    </a:lnTo>
                  </a:path>
                  <a:path w="974725" h="170814">
                    <a:moveTo>
                      <a:pt x="0" y="170388"/>
                    </a:moveTo>
                    <a:lnTo>
                      <a:pt x="974104" y="22046"/>
                    </a:lnTo>
                  </a:path>
                </a:pathLst>
              </a:custGeom>
              <a:ln w="6010">
                <a:solidFill>
                  <a:srgbClr val="6FAC46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40" name="object 51">
                <a:extLst>
                  <a:ext uri="{FF2B5EF4-FFF2-40B4-BE49-F238E27FC236}">
                    <a16:creationId xmlns:a16="http://schemas.microsoft.com/office/drawing/2014/main" id="{765D352A-E291-4BAC-C927-D12C3BED08F1}"/>
                  </a:ext>
                </a:extLst>
              </p:cNvPr>
              <p:cNvSpPr/>
              <p:nvPr/>
            </p:nvSpPr>
            <p:spPr>
              <a:xfrm>
                <a:off x="2583416" y="1310812"/>
                <a:ext cx="974725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463550">
                    <a:moveTo>
                      <a:pt x="0" y="0"/>
                    </a:moveTo>
                    <a:lnTo>
                      <a:pt x="974116" y="463478"/>
                    </a:lnTo>
                  </a:path>
                </a:pathLst>
              </a:custGeom>
              <a:ln w="6010">
                <a:solidFill>
                  <a:srgbClr val="6FAC46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41" name="object 52">
                <a:extLst>
                  <a:ext uri="{FF2B5EF4-FFF2-40B4-BE49-F238E27FC236}">
                    <a16:creationId xmlns:a16="http://schemas.microsoft.com/office/drawing/2014/main" id="{DD4BEFFB-41D3-977A-249D-0D15F420457C}"/>
                  </a:ext>
                </a:extLst>
              </p:cNvPr>
              <p:cNvSpPr/>
              <p:nvPr/>
            </p:nvSpPr>
            <p:spPr>
              <a:xfrm>
                <a:off x="2583416" y="1310812"/>
                <a:ext cx="974725" cy="1101090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1101089">
                    <a:moveTo>
                      <a:pt x="0" y="0"/>
                    </a:moveTo>
                    <a:lnTo>
                      <a:pt x="974100" y="1100926"/>
                    </a:lnTo>
                  </a:path>
                </a:pathLst>
              </a:custGeom>
              <a:ln w="6010">
                <a:solidFill>
                  <a:srgbClr val="6FAC46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42" name="object 53">
                <a:extLst>
                  <a:ext uri="{FF2B5EF4-FFF2-40B4-BE49-F238E27FC236}">
                    <a16:creationId xmlns:a16="http://schemas.microsoft.com/office/drawing/2014/main" id="{D55318BB-E1ED-C9D2-E39B-8457AEC31E9C}"/>
                  </a:ext>
                </a:extLst>
              </p:cNvPr>
              <p:cNvSpPr/>
              <p:nvPr/>
            </p:nvSpPr>
            <p:spPr>
              <a:xfrm>
                <a:off x="2583416" y="1140510"/>
                <a:ext cx="974725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495300">
                    <a:moveTo>
                      <a:pt x="0" y="495098"/>
                    </a:moveTo>
                    <a:lnTo>
                      <a:pt x="974098" y="0"/>
                    </a:lnTo>
                  </a:path>
                </a:pathLst>
              </a:custGeom>
              <a:ln w="6010">
                <a:solidFill>
                  <a:srgbClr val="C0000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43" name="object 54">
                <a:extLst>
                  <a:ext uri="{FF2B5EF4-FFF2-40B4-BE49-F238E27FC236}">
                    <a16:creationId xmlns:a16="http://schemas.microsoft.com/office/drawing/2014/main" id="{E1535380-7B25-6D1D-F827-8C967B633755}"/>
                  </a:ext>
                </a:extLst>
              </p:cNvPr>
              <p:cNvSpPr/>
              <p:nvPr/>
            </p:nvSpPr>
            <p:spPr>
              <a:xfrm>
                <a:off x="2583416" y="1459068"/>
                <a:ext cx="974725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176530">
                    <a:moveTo>
                      <a:pt x="0" y="176362"/>
                    </a:moveTo>
                    <a:lnTo>
                      <a:pt x="974097" y="0"/>
                    </a:lnTo>
                  </a:path>
                  <a:path w="974725" h="176530">
                    <a:moveTo>
                      <a:pt x="0" y="176362"/>
                    </a:moveTo>
                    <a:lnTo>
                      <a:pt x="974097" y="37583"/>
                    </a:lnTo>
                  </a:path>
                </a:pathLst>
              </a:custGeom>
              <a:ln w="6010">
                <a:solidFill>
                  <a:srgbClr val="C0000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44" name="object 55">
                <a:extLst>
                  <a:ext uri="{FF2B5EF4-FFF2-40B4-BE49-F238E27FC236}">
                    <a16:creationId xmlns:a16="http://schemas.microsoft.com/office/drawing/2014/main" id="{74B729F6-DC29-CD4F-3987-2E7D4069CE45}"/>
                  </a:ext>
                </a:extLst>
              </p:cNvPr>
              <p:cNvSpPr/>
              <p:nvPr/>
            </p:nvSpPr>
            <p:spPr>
              <a:xfrm>
                <a:off x="2583416" y="1635374"/>
                <a:ext cx="974725" cy="1076960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1076960">
                    <a:moveTo>
                      <a:pt x="0" y="0"/>
                    </a:moveTo>
                    <a:lnTo>
                      <a:pt x="974099" y="1076682"/>
                    </a:lnTo>
                  </a:path>
                </a:pathLst>
              </a:custGeom>
              <a:ln w="6010">
                <a:solidFill>
                  <a:srgbClr val="C0000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45" name="object 56">
                <a:extLst>
                  <a:ext uri="{FF2B5EF4-FFF2-40B4-BE49-F238E27FC236}">
                    <a16:creationId xmlns:a16="http://schemas.microsoft.com/office/drawing/2014/main" id="{60611B52-3546-5D73-5B6F-7A9C9C23337E}"/>
                  </a:ext>
                </a:extLst>
              </p:cNvPr>
              <p:cNvSpPr/>
              <p:nvPr/>
            </p:nvSpPr>
            <p:spPr>
              <a:xfrm>
                <a:off x="2583416" y="1635374"/>
                <a:ext cx="974090" cy="776605"/>
              </a:xfrm>
              <a:custGeom>
                <a:avLst/>
                <a:gdLst/>
                <a:ahLst/>
                <a:cxnLst/>
                <a:rect l="l" t="t" r="r" b="b"/>
                <a:pathLst>
                  <a:path w="974089" h="776604">
                    <a:moveTo>
                      <a:pt x="0" y="0"/>
                    </a:moveTo>
                    <a:lnTo>
                      <a:pt x="974094" y="776231"/>
                    </a:lnTo>
                  </a:path>
                </a:pathLst>
              </a:custGeom>
              <a:ln w="6010">
                <a:solidFill>
                  <a:srgbClr val="C0000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46" name="object 57">
                <a:extLst>
                  <a:ext uri="{FF2B5EF4-FFF2-40B4-BE49-F238E27FC236}">
                    <a16:creationId xmlns:a16="http://schemas.microsoft.com/office/drawing/2014/main" id="{A0EC6D5C-CEE6-EF2F-E74B-5ED44763AB76}"/>
                  </a:ext>
                </a:extLst>
              </p:cNvPr>
              <p:cNvSpPr/>
              <p:nvPr/>
            </p:nvSpPr>
            <p:spPr>
              <a:xfrm>
                <a:off x="2583416" y="1635374"/>
                <a:ext cx="974725" cy="1406525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1406525">
                    <a:moveTo>
                      <a:pt x="0" y="0"/>
                    </a:moveTo>
                    <a:lnTo>
                      <a:pt x="974099" y="1406505"/>
                    </a:lnTo>
                  </a:path>
                </a:pathLst>
              </a:custGeom>
              <a:ln w="6011">
                <a:solidFill>
                  <a:srgbClr val="C0000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47" name="object 58">
                <a:extLst>
                  <a:ext uri="{FF2B5EF4-FFF2-40B4-BE49-F238E27FC236}">
                    <a16:creationId xmlns:a16="http://schemas.microsoft.com/office/drawing/2014/main" id="{D4C96FFE-6F28-32F3-DB43-680682CCDE86}"/>
                  </a:ext>
                </a:extLst>
              </p:cNvPr>
              <p:cNvSpPr/>
              <p:nvPr/>
            </p:nvSpPr>
            <p:spPr>
              <a:xfrm>
                <a:off x="2583416" y="1635374"/>
                <a:ext cx="974090" cy="1729105"/>
              </a:xfrm>
              <a:custGeom>
                <a:avLst/>
                <a:gdLst/>
                <a:ahLst/>
                <a:cxnLst/>
                <a:rect l="l" t="t" r="r" b="b"/>
                <a:pathLst>
                  <a:path w="974089" h="1729104">
                    <a:moveTo>
                      <a:pt x="0" y="0"/>
                    </a:moveTo>
                    <a:lnTo>
                      <a:pt x="974095" y="1728842"/>
                    </a:lnTo>
                  </a:path>
                </a:pathLst>
              </a:custGeom>
              <a:ln w="6011">
                <a:solidFill>
                  <a:srgbClr val="C0000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48" name="object 61">
                <a:extLst>
                  <a:ext uri="{FF2B5EF4-FFF2-40B4-BE49-F238E27FC236}">
                    <a16:creationId xmlns:a16="http://schemas.microsoft.com/office/drawing/2014/main" id="{59F6B7FE-FC63-B454-EB74-842FF9C967D1}"/>
                  </a:ext>
                </a:extLst>
              </p:cNvPr>
              <p:cNvSpPr/>
              <p:nvPr/>
            </p:nvSpPr>
            <p:spPr>
              <a:xfrm>
                <a:off x="2583416" y="2098176"/>
                <a:ext cx="974725" cy="183515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183514">
                    <a:moveTo>
                      <a:pt x="0" y="183186"/>
                    </a:moveTo>
                    <a:lnTo>
                      <a:pt x="974100" y="0"/>
                    </a:lnTo>
                  </a:path>
                </a:pathLst>
              </a:custGeom>
              <a:ln w="6010">
                <a:solidFill>
                  <a:srgbClr val="6F2F9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49" name="object 62">
                <a:extLst>
                  <a:ext uri="{FF2B5EF4-FFF2-40B4-BE49-F238E27FC236}">
                    <a16:creationId xmlns:a16="http://schemas.microsoft.com/office/drawing/2014/main" id="{31C5AD47-4E69-3301-3031-B96FA3F8DEA7}"/>
                  </a:ext>
                </a:extLst>
              </p:cNvPr>
              <p:cNvSpPr/>
              <p:nvPr/>
            </p:nvSpPr>
            <p:spPr>
              <a:xfrm>
                <a:off x="2583416" y="1959937"/>
                <a:ext cx="974725" cy="139065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139064">
                    <a:moveTo>
                      <a:pt x="0" y="0"/>
                    </a:moveTo>
                    <a:lnTo>
                      <a:pt x="974097" y="138779"/>
                    </a:lnTo>
                  </a:path>
                </a:pathLst>
              </a:custGeom>
              <a:ln w="6010">
                <a:solidFill>
                  <a:srgbClr val="BE900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50" name="object 63">
                <a:extLst>
                  <a:ext uri="{FF2B5EF4-FFF2-40B4-BE49-F238E27FC236}">
                    <a16:creationId xmlns:a16="http://schemas.microsoft.com/office/drawing/2014/main" id="{0C7E642B-7C72-4D1A-4D58-C3F0F68A4E08}"/>
                  </a:ext>
                </a:extLst>
              </p:cNvPr>
              <p:cNvSpPr/>
              <p:nvPr/>
            </p:nvSpPr>
            <p:spPr>
              <a:xfrm>
                <a:off x="2583416" y="2282496"/>
                <a:ext cx="974090" cy="430530"/>
              </a:xfrm>
              <a:custGeom>
                <a:avLst/>
                <a:gdLst/>
                <a:ahLst/>
                <a:cxnLst/>
                <a:rect l="l" t="t" r="r" b="b"/>
                <a:pathLst>
                  <a:path w="974089" h="430529">
                    <a:moveTo>
                      <a:pt x="0" y="0"/>
                    </a:moveTo>
                    <a:lnTo>
                      <a:pt x="974092" y="430020"/>
                    </a:lnTo>
                  </a:path>
                </a:pathLst>
              </a:custGeom>
              <a:ln w="6010">
                <a:solidFill>
                  <a:srgbClr val="6F2F9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51" name="object 64">
                <a:extLst>
                  <a:ext uri="{FF2B5EF4-FFF2-40B4-BE49-F238E27FC236}">
                    <a16:creationId xmlns:a16="http://schemas.microsoft.com/office/drawing/2014/main" id="{7ED9A8FE-243C-D0FA-A6CF-5C74A74FDA64}"/>
                  </a:ext>
                </a:extLst>
              </p:cNvPr>
              <p:cNvSpPr/>
              <p:nvPr/>
            </p:nvSpPr>
            <p:spPr>
              <a:xfrm>
                <a:off x="2579409" y="1140529"/>
                <a:ext cx="977900" cy="1457960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457960">
                    <a:moveTo>
                      <a:pt x="0" y="1457474"/>
                    </a:moveTo>
                    <a:lnTo>
                      <a:pt x="977549" y="0"/>
                    </a:lnTo>
                  </a:path>
                </a:pathLst>
              </a:custGeom>
              <a:ln w="6011">
                <a:solidFill>
                  <a:srgbClr val="EC7C3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52" name="object 65">
                <a:extLst>
                  <a:ext uri="{FF2B5EF4-FFF2-40B4-BE49-F238E27FC236}">
                    <a16:creationId xmlns:a16="http://schemas.microsoft.com/office/drawing/2014/main" id="{1E56F717-9488-06F2-1871-44BA91F6DFD5}"/>
                  </a:ext>
                </a:extLst>
              </p:cNvPr>
              <p:cNvSpPr/>
              <p:nvPr/>
            </p:nvSpPr>
            <p:spPr>
              <a:xfrm>
                <a:off x="2579409" y="1459072"/>
                <a:ext cx="977900" cy="1139190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139189">
                    <a:moveTo>
                      <a:pt x="0" y="1138754"/>
                    </a:moveTo>
                    <a:lnTo>
                      <a:pt x="977551" y="0"/>
                    </a:lnTo>
                  </a:path>
                </a:pathLst>
              </a:custGeom>
              <a:ln w="6011">
                <a:solidFill>
                  <a:srgbClr val="EC7C3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53" name="object 66">
                <a:extLst>
                  <a:ext uri="{FF2B5EF4-FFF2-40B4-BE49-F238E27FC236}">
                    <a16:creationId xmlns:a16="http://schemas.microsoft.com/office/drawing/2014/main" id="{E35F7495-5A3D-6E29-28C3-48545EAEA1B2}"/>
                  </a:ext>
                </a:extLst>
              </p:cNvPr>
              <p:cNvSpPr/>
              <p:nvPr/>
            </p:nvSpPr>
            <p:spPr>
              <a:xfrm>
                <a:off x="2579409" y="1773610"/>
                <a:ext cx="977900" cy="824230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824229">
                    <a:moveTo>
                      <a:pt x="0" y="823621"/>
                    </a:moveTo>
                    <a:lnTo>
                      <a:pt x="977552" y="0"/>
                    </a:lnTo>
                  </a:path>
                </a:pathLst>
              </a:custGeom>
              <a:ln w="6010">
                <a:solidFill>
                  <a:srgbClr val="EC7C3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54" name="object 67">
                <a:extLst>
                  <a:ext uri="{FF2B5EF4-FFF2-40B4-BE49-F238E27FC236}">
                    <a16:creationId xmlns:a16="http://schemas.microsoft.com/office/drawing/2014/main" id="{5442F0AE-DBE7-3172-5B36-578AE201689E}"/>
                  </a:ext>
                </a:extLst>
              </p:cNvPr>
              <p:cNvSpPr/>
              <p:nvPr/>
            </p:nvSpPr>
            <p:spPr>
              <a:xfrm>
                <a:off x="2579409" y="2410719"/>
                <a:ext cx="977900" cy="186690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86689">
                    <a:moveTo>
                      <a:pt x="0" y="186159"/>
                    </a:moveTo>
                    <a:lnTo>
                      <a:pt x="977569" y="0"/>
                    </a:lnTo>
                  </a:path>
                </a:pathLst>
              </a:custGeom>
              <a:ln w="6010">
                <a:solidFill>
                  <a:srgbClr val="EC7C3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55" name="object 68">
                <a:extLst>
                  <a:ext uri="{FF2B5EF4-FFF2-40B4-BE49-F238E27FC236}">
                    <a16:creationId xmlns:a16="http://schemas.microsoft.com/office/drawing/2014/main" id="{5D5883E8-BD91-6F61-1564-96D65275F15F}"/>
                  </a:ext>
                </a:extLst>
              </p:cNvPr>
              <p:cNvSpPr/>
              <p:nvPr/>
            </p:nvSpPr>
            <p:spPr>
              <a:xfrm>
                <a:off x="2579409" y="2098169"/>
                <a:ext cx="977900" cy="499109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499110">
                    <a:moveTo>
                      <a:pt x="0" y="498922"/>
                    </a:moveTo>
                    <a:lnTo>
                      <a:pt x="977545" y="0"/>
                    </a:lnTo>
                  </a:path>
                </a:pathLst>
              </a:custGeom>
              <a:ln w="6010">
                <a:solidFill>
                  <a:srgbClr val="EC7C3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56" name="object 69">
                <a:extLst>
                  <a:ext uri="{FF2B5EF4-FFF2-40B4-BE49-F238E27FC236}">
                    <a16:creationId xmlns:a16="http://schemas.microsoft.com/office/drawing/2014/main" id="{732D9FB6-7212-0C2A-BC13-1C95EE57EC99}"/>
                  </a:ext>
                </a:extLst>
              </p:cNvPr>
              <p:cNvSpPr/>
              <p:nvPr/>
            </p:nvSpPr>
            <p:spPr>
              <a:xfrm>
                <a:off x="2579409" y="1140519"/>
                <a:ext cx="977900" cy="1782445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782445">
                    <a:moveTo>
                      <a:pt x="0" y="1782188"/>
                    </a:moveTo>
                    <a:lnTo>
                      <a:pt x="977564" y="0"/>
                    </a:lnTo>
                  </a:path>
                </a:pathLst>
              </a:custGeom>
              <a:ln w="6011">
                <a:solidFill>
                  <a:srgbClr val="001F5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57" name="object 70">
                <a:extLst>
                  <a:ext uri="{FF2B5EF4-FFF2-40B4-BE49-F238E27FC236}">
                    <a16:creationId xmlns:a16="http://schemas.microsoft.com/office/drawing/2014/main" id="{E8DFAE4D-A7AA-A7BA-AB77-BBDDF30A4BF9}"/>
                  </a:ext>
                </a:extLst>
              </p:cNvPr>
              <p:cNvSpPr/>
              <p:nvPr/>
            </p:nvSpPr>
            <p:spPr>
              <a:xfrm>
                <a:off x="2579409" y="1459081"/>
                <a:ext cx="977900" cy="1463675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463675">
                    <a:moveTo>
                      <a:pt x="0" y="1463448"/>
                    </a:moveTo>
                    <a:lnTo>
                      <a:pt x="977554" y="0"/>
                    </a:lnTo>
                  </a:path>
                </a:pathLst>
              </a:custGeom>
              <a:ln w="6011">
                <a:solidFill>
                  <a:srgbClr val="001F5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58" name="object 71">
                <a:extLst>
                  <a:ext uri="{FF2B5EF4-FFF2-40B4-BE49-F238E27FC236}">
                    <a16:creationId xmlns:a16="http://schemas.microsoft.com/office/drawing/2014/main" id="{D00BD61D-C43F-0032-A594-2DA64C1AF18C}"/>
                  </a:ext>
                </a:extLst>
              </p:cNvPr>
              <p:cNvSpPr/>
              <p:nvPr/>
            </p:nvSpPr>
            <p:spPr>
              <a:xfrm>
                <a:off x="2579409" y="1773626"/>
                <a:ext cx="977900" cy="1148715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148714">
                    <a:moveTo>
                      <a:pt x="0" y="1148308"/>
                    </a:moveTo>
                    <a:lnTo>
                      <a:pt x="977572" y="0"/>
                    </a:lnTo>
                  </a:path>
                </a:pathLst>
              </a:custGeom>
              <a:ln w="6011">
                <a:solidFill>
                  <a:srgbClr val="001F5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59" name="object 72">
                <a:extLst>
                  <a:ext uri="{FF2B5EF4-FFF2-40B4-BE49-F238E27FC236}">
                    <a16:creationId xmlns:a16="http://schemas.microsoft.com/office/drawing/2014/main" id="{F5C48E7F-1ADC-FE8F-8341-7D134B9EF8BF}"/>
                  </a:ext>
                </a:extLst>
              </p:cNvPr>
              <p:cNvSpPr/>
              <p:nvPr/>
            </p:nvSpPr>
            <p:spPr>
              <a:xfrm>
                <a:off x="2579409" y="2410715"/>
                <a:ext cx="977900" cy="511175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511175">
                    <a:moveTo>
                      <a:pt x="0" y="510866"/>
                    </a:moveTo>
                    <a:lnTo>
                      <a:pt x="977573" y="0"/>
                    </a:lnTo>
                  </a:path>
                </a:pathLst>
              </a:custGeom>
              <a:ln w="6010">
                <a:solidFill>
                  <a:srgbClr val="001F5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60" name="object 73">
                <a:extLst>
                  <a:ext uri="{FF2B5EF4-FFF2-40B4-BE49-F238E27FC236}">
                    <a16:creationId xmlns:a16="http://schemas.microsoft.com/office/drawing/2014/main" id="{7D299B15-2D5C-811B-9D7C-B0F02E5FD057}"/>
                  </a:ext>
                </a:extLst>
              </p:cNvPr>
              <p:cNvSpPr/>
              <p:nvPr/>
            </p:nvSpPr>
            <p:spPr>
              <a:xfrm>
                <a:off x="2579409" y="2711240"/>
                <a:ext cx="977900" cy="210820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210820">
                    <a:moveTo>
                      <a:pt x="0" y="210411"/>
                    </a:moveTo>
                    <a:lnTo>
                      <a:pt x="977572" y="0"/>
                    </a:lnTo>
                  </a:path>
                </a:pathLst>
              </a:custGeom>
              <a:ln w="6010">
                <a:solidFill>
                  <a:srgbClr val="001F5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61" name="object 74">
                <a:extLst>
                  <a:ext uri="{FF2B5EF4-FFF2-40B4-BE49-F238E27FC236}">
                    <a16:creationId xmlns:a16="http://schemas.microsoft.com/office/drawing/2014/main" id="{34447B62-587D-3924-C739-39151989E8FF}"/>
                  </a:ext>
                </a:extLst>
              </p:cNvPr>
              <p:cNvSpPr/>
              <p:nvPr/>
            </p:nvSpPr>
            <p:spPr>
              <a:xfrm>
                <a:off x="2579409" y="2921603"/>
                <a:ext cx="977900" cy="120014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20014">
                    <a:moveTo>
                      <a:pt x="0" y="0"/>
                    </a:moveTo>
                    <a:lnTo>
                      <a:pt x="977554" y="119418"/>
                    </a:lnTo>
                  </a:path>
                </a:pathLst>
              </a:custGeom>
              <a:ln w="6010">
                <a:solidFill>
                  <a:srgbClr val="001F5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62" name="object 75">
                <a:extLst>
                  <a:ext uri="{FF2B5EF4-FFF2-40B4-BE49-F238E27FC236}">
                    <a16:creationId xmlns:a16="http://schemas.microsoft.com/office/drawing/2014/main" id="{ADC57719-ABAB-447B-8460-710F19A263B1}"/>
                  </a:ext>
                </a:extLst>
              </p:cNvPr>
              <p:cNvSpPr/>
              <p:nvPr/>
            </p:nvSpPr>
            <p:spPr>
              <a:xfrm>
                <a:off x="2579409" y="2921603"/>
                <a:ext cx="977900" cy="441959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441960">
                    <a:moveTo>
                      <a:pt x="0" y="0"/>
                    </a:moveTo>
                    <a:lnTo>
                      <a:pt x="977545" y="441737"/>
                    </a:lnTo>
                  </a:path>
                </a:pathLst>
              </a:custGeom>
              <a:ln w="6010">
                <a:solidFill>
                  <a:srgbClr val="001F5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63" name="object 76">
                <a:extLst>
                  <a:ext uri="{FF2B5EF4-FFF2-40B4-BE49-F238E27FC236}">
                    <a16:creationId xmlns:a16="http://schemas.microsoft.com/office/drawing/2014/main" id="{215318D5-B9C4-4AE2-5998-34789AEA4205}"/>
                  </a:ext>
                </a:extLst>
              </p:cNvPr>
              <p:cNvSpPr/>
              <p:nvPr/>
            </p:nvSpPr>
            <p:spPr>
              <a:xfrm>
                <a:off x="2579409" y="3246165"/>
                <a:ext cx="977900" cy="117475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17475">
                    <a:moveTo>
                      <a:pt x="0" y="0"/>
                    </a:moveTo>
                    <a:lnTo>
                      <a:pt x="977553" y="117032"/>
                    </a:lnTo>
                  </a:path>
                </a:pathLst>
              </a:custGeom>
              <a:ln w="6010">
                <a:solidFill>
                  <a:srgbClr val="00AFE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64" name="object 77">
                <a:extLst>
                  <a:ext uri="{FF2B5EF4-FFF2-40B4-BE49-F238E27FC236}">
                    <a16:creationId xmlns:a16="http://schemas.microsoft.com/office/drawing/2014/main" id="{DC20132A-8BD3-7423-605E-EDAD5132BF65}"/>
                  </a:ext>
                </a:extLst>
              </p:cNvPr>
              <p:cNvSpPr/>
              <p:nvPr/>
            </p:nvSpPr>
            <p:spPr>
              <a:xfrm flipV="1">
                <a:off x="2579409" y="3041618"/>
                <a:ext cx="972255" cy="204548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073785">
                    <a:moveTo>
                      <a:pt x="0" y="0"/>
                    </a:moveTo>
                    <a:lnTo>
                      <a:pt x="977558" y="1073214"/>
                    </a:lnTo>
                  </a:path>
                </a:pathLst>
              </a:custGeom>
              <a:ln w="6010">
                <a:solidFill>
                  <a:srgbClr val="00AFE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65" name="object 78">
                <a:extLst>
                  <a:ext uri="{FF2B5EF4-FFF2-40B4-BE49-F238E27FC236}">
                    <a16:creationId xmlns:a16="http://schemas.microsoft.com/office/drawing/2014/main" id="{BEC6AC2F-6FB3-FB95-4A7A-B2A9AD73CA5A}"/>
                  </a:ext>
                </a:extLst>
              </p:cNvPr>
              <p:cNvSpPr/>
              <p:nvPr/>
            </p:nvSpPr>
            <p:spPr>
              <a:xfrm>
                <a:off x="2579409" y="2711236"/>
                <a:ext cx="977900" cy="535305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535304">
                    <a:moveTo>
                      <a:pt x="0" y="535118"/>
                    </a:moveTo>
                    <a:lnTo>
                      <a:pt x="977570" y="0"/>
                    </a:lnTo>
                  </a:path>
                </a:pathLst>
              </a:custGeom>
              <a:ln w="6010">
                <a:solidFill>
                  <a:srgbClr val="00AFE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66" name="object 79">
                <a:extLst>
                  <a:ext uri="{FF2B5EF4-FFF2-40B4-BE49-F238E27FC236}">
                    <a16:creationId xmlns:a16="http://schemas.microsoft.com/office/drawing/2014/main" id="{83840748-930D-4636-050A-30E24F56EAED}"/>
                  </a:ext>
                </a:extLst>
              </p:cNvPr>
              <p:cNvSpPr/>
              <p:nvPr/>
            </p:nvSpPr>
            <p:spPr>
              <a:xfrm>
                <a:off x="2579409" y="3558707"/>
                <a:ext cx="977900" cy="124460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24460">
                    <a:moveTo>
                      <a:pt x="0" y="0"/>
                    </a:moveTo>
                    <a:lnTo>
                      <a:pt x="977553" y="124129"/>
                    </a:lnTo>
                  </a:path>
                </a:pathLst>
              </a:custGeom>
              <a:ln w="6010">
                <a:solidFill>
                  <a:srgbClr val="C0000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67" name="object 80">
                <a:extLst>
                  <a:ext uri="{FF2B5EF4-FFF2-40B4-BE49-F238E27FC236}">
                    <a16:creationId xmlns:a16="http://schemas.microsoft.com/office/drawing/2014/main" id="{58574AF9-0965-58CD-4446-87DA6A582490}"/>
                  </a:ext>
                </a:extLst>
              </p:cNvPr>
              <p:cNvSpPr/>
              <p:nvPr/>
            </p:nvSpPr>
            <p:spPr>
              <a:xfrm>
                <a:off x="2579409" y="3558707"/>
                <a:ext cx="977900" cy="443230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443229">
                    <a:moveTo>
                      <a:pt x="0" y="0"/>
                    </a:moveTo>
                    <a:lnTo>
                      <a:pt x="977545" y="442859"/>
                    </a:lnTo>
                  </a:path>
                </a:pathLst>
              </a:custGeom>
              <a:ln w="6010">
                <a:solidFill>
                  <a:srgbClr val="C0000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68" name="object 81">
                <a:extLst>
                  <a:ext uri="{FF2B5EF4-FFF2-40B4-BE49-F238E27FC236}">
                    <a16:creationId xmlns:a16="http://schemas.microsoft.com/office/drawing/2014/main" id="{78F7C1B7-60AB-128E-44D7-491AFBAA6074}"/>
                  </a:ext>
                </a:extLst>
              </p:cNvPr>
              <p:cNvSpPr/>
              <p:nvPr/>
            </p:nvSpPr>
            <p:spPr>
              <a:xfrm>
                <a:off x="2579409" y="3364362"/>
                <a:ext cx="977900" cy="508634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508635">
                    <a:moveTo>
                      <a:pt x="0" y="508330"/>
                    </a:moveTo>
                    <a:lnTo>
                      <a:pt x="977553" y="0"/>
                    </a:lnTo>
                  </a:path>
                </a:pathLst>
              </a:custGeom>
              <a:ln w="6010">
                <a:solidFill>
                  <a:srgbClr val="BE900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69" name="object 82">
                <a:extLst>
                  <a:ext uri="{FF2B5EF4-FFF2-40B4-BE49-F238E27FC236}">
                    <a16:creationId xmlns:a16="http://schemas.microsoft.com/office/drawing/2014/main" id="{46CBAFA8-7798-64B5-E1A8-80325BC1FA05}"/>
                  </a:ext>
                </a:extLst>
              </p:cNvPr>
              <p:cNvSpPr/>
              <p:nvPr/>
            </p:nvSpPr>
            <p:spPr>
              <a:xfrm>
                <a:off x="2579409" y="3682923"/>
                <a:ext cx="977900" cy="189865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89864">
                    <a:moveTo>
                      <a:pt x="0" y="189592"/>
                    </a:moveTo>
                    <a:lnTo>
                      <a:pt x="977574" y="0"/>
                    </a:lnTo>
                  </a:path>
                </a:pathLst>
              </a:custGeom>
              <a:ln w="6010">
                <a:solidFill>
                  <a:srgbClr val="BE900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70" name="object 83">
                <a:extLst>
                  <a:ext uri="{FF2B5EF4-FFF2-40B4-BE49-F238E27FC236}">
                    <a16:creationId xmlns:a16="http://schemas.microsoft.com/office/drawing/2014/main" id="{8913D652-8DE3-4ABB-79DC-664F6D0FFC5D}"/>
                  </a:ext>
                </a:extLst>
              </p:cNvPr>
              <p:cNvSpPr/>
              <p:nvPr/>
            </p:nvSpPr>
            <p:spPr>
              <a:xfrm>
                <a:off x="2579409" y="3364366"/>
                <a:ext cx="977900" cy="824230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824229">
                    <a:moveTo>
                      <a:pt x="0" y="823621"/>
                    </a:moveTo>
                    <a:lnTo>
                      <a:pt x="977556" y="0"/>
                    </a:lnTo>
                  </a:path>
                </a:pathLst>
              </a:custGeom>
              <a:ln w="6010">
                <a:solidFill>
                  <a:srgbClr val="6F2F9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71" name="object 84">
                <a:extLst>
                  <a:ext uri="{FF2B5EF4-FFF2-40B4-BE49-F238E27FC236}">
                    <a16:creationId xmlns:a16="http://schemas.microsoft.com/office/drawing/2014/main" id="{F0200D0F-1146-DC07-7CDD-92A9CA9409F2}"/>
                  </a:ext>
                </a:extLst>
              </p:cNvPr>
              <p:cNvSpPr/>
              <p:nvPr/>
            </p:nvSpPr>
            <p:spPr>
              <a:xfrm>
                <a:off x="2579409" y="3682914"/>
                <a:ext cx="977900" cy="505459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505460">
                    <a:moveTo>
                      <a:pt x="0" y="504896"/>
                    </a:moveTo>
                    <a:lnTo>
                      <a:pt x="977553" y="0"/>
                    </a:lnTo>
                  </a:path>
                </a:pathLst>
              </a:custGeom>
              <a:ln w="6010">
                <a:solidFill>
                  <a:srgbClr val="6F2F9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72" name="object 85">
                <a:extLst>
                  <a:ext uri="{FF2B5EF4-FFF2-40B4-BE49-F238E27FC236}">
                    <a16:creationId xmlns:a16="http://schemas.microsoft.com/office/drawing/2014/main" id="{2239D99B-E025-857E-1546-E5D11CD3E214}"/>
                  </a:ext>
                </a:extLst>
              </p:cNvPr>
              <p:cNvSpPr/>
              <p:nvPr/>
            </p:nvSpPr>
            <p:spPr>
              <a:xfrm flipV="1">
                <a:off x="2579409" y="3047464"/>
                <a:ext cx="974654" cy="1152353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32714">
                    <a:moveTo>
                      <a:pt x="0" y="0"/>
                    </a:moveTo>
                    <a:lnTo>
                      <a:pt x="977552" y="132568"/>
                    </a:lnTo>
                  </a:path>
                </a:pathLst>
              </a:custGeom>
              <a:ln w="6010">
                <a:solidFill>
                  <a:srgbClr val="6F2F9F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73" name="object 86">
                <a:extLst>
                  <a:ext uri="{FF2B5EF4-FFF2-40B4-BE49-F238E27FC236}">
                    <a16:creationId xmlns:a16="http://schemas.microsoft.com/office/drawing/2014/main" id="{FC0C9346-3793-83E9-97B1-29FBAA64A5C3}"/>
                  </a:ext>
                </a:extLst>
              </p:cNvPr>
              <p:cNvSpPr/>
              <p:nvPr/>
            </p:nvSpPr>
            <p:spPr>
              <a:xfrm>
                <a:off x="2583416" y="3047911"/>
                <a:ext cx="968247" cy="1451820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179704">
                    <a:moveTo>
                      <a:pt x="0" y="179371"/>
                    </a:moveTo>
                    <a:lnTo>
                      <a:pt x="974101" y="0"/>
                    </a:lnTo>
                  </a:path>
                </a:pathLst>
              </a:custGeom>
              <a:ln w="6010">
                <a:solidFill>
                  <a:srgbClr val="EC7C3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74" name="object 87">
                <a:extLst>
                  <a:ext uri="{FF2B5EF4-FFF2-40B4-BE49-F238E27FC236}">
                    <a16:creationId xmlns:a16="http://schemas.microsoft.com/office/drawing/2014/main" id="{91604F94-7B65-E517-F4EB-52F2BA83B21B}"/>
                  </a:ext>
                </a:extLst>
              </p:cNvPr>
              <p:cNvSpPr/>
              <p:nvPr/>
            </p:nvSpPr>
            <p:spPr>
              <a:xfrm>
                <a:off x="2583416" y="3364373"/>
                <a:ext cx="974725" cy="1136015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1136014">
                    <a:moveTo>
                      <a:pt x="0" y="1135553"/>
                    </a:moveTo>
                    <a:lnTo>
                      <a:pt x="974105" y="0"/>
                    </a:lnTo>
                  </a:path>
                </a:pathLst>
              </a:custGeom>
              <a:ln w="6011">
                <a:solidFill>
                  <a:srgbClr val="EC7C3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75" name="object 88">
                <a:extLst>
                  <a:ext uri="{FF2B5EF4-FFF2-40B4-BE49-F238E27FC236}">
                    <a16:creationId xmlns:a16="http://schemas.microsoft.com/office/drawing/2014/main" id="{D618A2CE-6553-AFAF-0ED5-A075F30640E2}"/>
                  </a:ext>
                </a:extLst>
              </p:cNvPr>
              <p:cNvSpPr/>
              <p:nvPr/>
            </p:nvSpPr>
            <p:spPr>
              <a:xfrm>
                <a:off x="2583416" y="4001466"/>
                <a:ext cx="974725" cy="498475"/>
              </a:xfrm>
              <a:custGeom>
                <a:avLst/>
                <a:gdLst/>
                <a:ahLst/>
                <a:cxnLst/>
                <a:rect l="l" t="t" r="r" b="b"/>
                <a:pathLst>
                  <a:path w="974725" h="498475">
                    <a:moveTo>
                      <a:pt x="0" y="498107"/>
                    </a:moveTo>
                    <a:lnTo>
                      <a:pt x="974102" y="0"/>
                    </a:lnTo>
                  </a:path>
                </a:pathLst>
              </a:custGeom>
              <a:ln w="6010">
                <a:solidFill>
                  <a:srgbClr val="EC7C3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76" name="object 89">
                <a:extLst>
                  <a:ext uri="{FF2B5EF4-FFF2-40B4-BE49-F238E27FC236}">
                    <a16:creationId xmlns:a16="http://schemas.microsoft.com/office/drawing/2014/main" id="{9BBD77B6-639E-F32C-FE4F-66F0C6AC24BD}"/>
                  </a:ext>
                </a:extLst>
              </p:cNvPr>
              <p:cNvSpPr/>
              <p:nvPr/>
            </p:nvSpPr>
            <p:spPr>
              <a:xfrm>
                <a:off x="2579409" y="2597041"/>
                <a:ext cx="977900" cy="114300"/>
              </a:xfrm>
              <a:custGeom>
                <a:avLst/>
                <a:gdLst/>
                <a:ahLst/>
                <a:cxnLst/>
                <a:rect l="l" t="t" r="r" b="b"/>
                <a:pathLst>
                  <a:path w="977900" h="114300">
                    <a:moveTo>
                      <a:pt x="0" y="0"/>
                    </a:moveTo>
                    <a:lnTo>
                      <a:pt x="977545" y="114290"/>
                    </a:lnTo>
                  </a:path>
                </a:pathLst>
              </a:custGeom>
              <a:ln w="6010">
                <a:solidFill>
                  <a:srgbClr val="EC7C30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</p:grpSp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CA869568-D923-B64B-2FD7-9EC180699A12}"/>
                </a:ext>
              </a:extLst>
            </p:cNvPr>
            <p:cNvSpPr txBox="1"/>
            <p:nvPr/>
          </p:nvSpPr>
          <p:spPr>
            <a:xfrm>
              <a:off x="3558141" y="1005753"/>
              <a:ext cx="585470" cy="242092"/>
            </a:xfrm>
            <a:prstGeom prst="rect">
              <a:avLst/>
            </a:prstGeom>
            <a:ln w="6010">
              <a:solidFill>
                <a:srgbClr val="3A3838"/>
              </a:solidFill>
            </a:ln>
          </p:spPr>
          <p:txBody>
            <a:bodyPr vert="horz" wrap="square" lIns="0" tIns="0" rIns="0" bIns="0" rtlCol="0" anchor="ctr">
              <a:noAutofit/>
            </a:bodyPr>
            <a:lstStyle/>
            <a:p>
              <a:pPr algn="ctr"/>
              <a:r>
                <a:rPr lang="en-GB" sz="900" b="1" dirty="0">
                  <a:latin typeface="Arial"/>
                  <a:cs typeface="Arial"/>
                </a:rPr>
                <a:t>BSC</a:t>
              </a:r>
              <a:endParaRPr lang="en-GB" sz="900" dirty="0">
                <a:latin typeface="Arial"/>
                <a:cs typeface="Arial"/>
              </a:endParaRPr>
            </a:p>
            <a:p>
              <a:pPr algn="ctr"/>
              <a:r>
                <a:rPr lang="en-GB" sz="900" dirty="0">
                  <a:latin typeface="Arial"/>
                  <a:cs typeface="Arial"/>
                </a:rPr>
                <a:t>ELEXON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29F6D6F-A998-CB8A-B01C-AAFC1E3848A6}"/>
                </a:ext>
              </a:extLst>
            </p:cNvPr>
            <p:cNvGrpSpPr/>
            <p:nvPr/>
          </p:nvGrpSpPr>
          <p:grpSpPr>
            <a:xfrm>
              <a:off x="4488936" y="1030264"/>
              <a:ext cx="730022" cy="3044676"/>
              <a:chOff x="4488936" y="1030264"/>
              <a:chExt cx="730022" cy="3044676"/>
            </a:xfrm>
          </p:grpSpPr>
          <p:sp>
            <p:nvSpPr>
              <p:cNvPr id="26" name="object 19">
                <a:extLst>
                  <a:ext uri="{FF2B5EF4-FFF2-40B4-BE49-F238E27FC236}">
                    <a16:creationId xmlns:a16="http://schemas.microsoft.com/office/drawing/2014/main" id="{83787BAD-E51E-D969-DC8B-A91E863367D9}"/>
                  </a:ext>
                </a:extLst>
              </p:cNvPr>
              <p:cNvSpPr txBox="1"/>
              <p:nvPr/>
            </p:nvSpPr>
            <p:spPr>
              <a:xfrm>
                <a:off x="4492955" y="1977966"/>
                <a:ext cx="721996" cy="193674"/>
              </a:xfrm>
              <a:prstGeom prst="rect">
                <a:avLst/>
              </a:prstGeom>
              <a:ln w="6010">
                <a:solidFill>
                  <a:srgbClr val="EC7C30"/>
                </a:solidFill>
              </a:ln>
            </p:spPr>
            <p:txBody>
              <a:bodyPr vert="horz" wrap="square" lIns="0" tIns="0" rIns="0" bIns="0" rtlCol="0" anchor="ctr">
                <a:noAutofit/>
              </a:bodyPr>
              <a:lstStyle/>
              <a:p>
                <a:pPr algn="ctr"/>
                <a:r>
                  <a:rPr sz="900" b="1" kern="100" dirty="0">
                    <a:latin typeface="Arial"/>
                    <a:cs typeface="Arial"/>
                  </a:rPr>
                  <a:t>DTS/DTN</a:t>
                </a:r>
              </a:p>
            </p:txBody>
          </p:sp>
          <p:sp>
            <p:nvSpPr>
              <p:cNvPr id="27" name="object 20">
                <a:extLst>
                  <a:ext uri="{FF2B5EF4-FFF2-40B4-BE49-F238E27FC236}">
                    <a16:creationId xmlns:a16="http://schemas.microsoft.com/office/drawing/2014/main" id="{4923C925-9495-ACA2-ED63-B19F2758B203}"/>
                  </a:ext>
                </a:extLst>
              </p:cNvPr>
              <p:cNvSpPr txBox="1"/>
              <p:nvPr/>
            </p:nvSpPr>
            <p:spPr>
              <a:xfrm>
                <a:off x="4492955" y="2579006"/>
                <a:ext cx="721996" cy="193674"/>
              </a:xfrm>
              <a:prstGeom prst="rect">
                <a:avLst/>
              </a:prstGeom>
              <a:ln w="6010">
                <a:solidFill>
                  <a:srgbClr val="EC7C30"/>
                </a:solidFill>
              </a:ln>
            </p:spPr>
            <p:txBody>
              <a:bodyPr vert="horz" wrap="square" lIns="0" tIns="0" rIns="0" bIns="0" rtlCol="0" anchor="ctr">
                <a:noAutofit/>
              </a:bodyPr>
              <a:lstStyle/>
              <a:p>
                <a:pPr algn="ctr"/>
                <a:r>
                  <a:rPr lang="en-GB" sz="900" b="1" kern="100" dirty="0">
                    <a:latin typeface="Arial"/>
                    <a:cs typeface="Arial"/>
                  </a:rPr>
                  <a:t>Gas Enquiry Service (GES) / </a:t>
                </a:r>
                <a:r>
                  <a:rPr sz="900" b="1" kern="100" dirty="0">
                    <a:latin typeface="Arial"/>
                    <a:cs typeface="Arial"/>
                  </a:rPr>
                  <a:t>MPRS</a:t>
                </a:r>
              </a:p>
            </p:txBody>
          </p:sp>
          <p:sp>
            <p:nvSpPr>
              <p:cNvPr id="28" name="object 21">
                <a:extLst>
                  <a:ext uri="{FF2B5EF4-FFF2-40B4-BE49-F238E27FC236}">
                    <a16:creationId xmlns:a16="http://schemas.microsoft.com/office/drawing/2014/main" id="{DBC9F5AF-B12B-DD3A-C40E-C36C0A2872E1}"/>
                  </a:ext>
                </a:extLst>
              </p:cNvPr>
              <p:cNvSpPr txBox="1"/>
              <p:nvPr/>
            </p:nvSpPr>
            <p:spPr>
              <a:xfrm>
                <a:off x="4492955" y="2920599"/>
                <a:ext cx="721996" cy="193674"/>
              </a:xfrm>
              <a:prstGeom prst="rect">
                <a:avLst/>
              </a:prstGeom>
              <a:ln w="6010">
                <a:solidFill>
                  <a:srgbClr val="EC7C30"/>
                </a:solidFill>
              </a:ln>
            </p:spPr>
            <p:txBody>
              <a:bodyPr vert="horz" wrap="square" lIns="0" tIns="0" rIns="0" bIns="0" rtlCol="0" anchor="ctr">
                <a:noAutofit/>
              </a:bodyPr>
              <a:lstStyle/>
              <a:p>
                <a:pPr algn="ctr"/>
                <a:r>
                  <a:rPr lang="en-GB" sz="900" b="1" kern="100" dirty="0">
                    <a:latin typeface="Arial"/>
                    <a:cs typeface="Arial"/>
                  </a:rPr>
                  <a:t>Electricity Enquiry Service (EES) / </a:t>
                </a:r>
                <a:r>
                  <a:rPr sz="900" b="1" kern="100" dirty="0">
                    <a:latin typeface="Arial"/>
                    <a:cs typeface="Arial"/>
                  </a:rPr>
                  <a:t>ECOES</a:t>
                </a:r>
              </a:p>
            </p:txBody>
          </p:sp>
          <p:sp>
            <p:nvSpPr>
              <p:cNvPr id="29" name="object 22">
                <a:extLst>
                  <a:ext uri="{FF2B5EF4-FFF2-40B4-BE49-F238E27FC236}">
                    <a16:creationId xmlns:a16="http://schemas.microsoft.com/office/drawing/2014/main" id="{0909D674-F1F3-7C25-1269-2CF46A3B2C93}"/>
                  </a:ext>
                </a:extLst>
              </p:cNvPr>
              <p:cNvSpPr txBox="1"/>
              <p:nvPr/>
            </p:nvSpPr>
            <p:spPr>
              <a:xfrm>
                <a:off x="4492955" y="3881266"/>
                <a:ext cx="721996" cy="193674"/>
              </a:xfrm>
              <a:prstGeom prst="rect">
                <a:avLst/>
              </a:prstGeom>
              <a:ln w="6010">
                <a:solidFill>
                  <a:srgbClr val="EC7C30"/>
                </a:solidFill>
              </a:ln>
            </p:spPr>
            <p:txBody>
              <a:bodyPr vert="horz" wrap="square" lIns="0" tIns="0" rIns="0" bIns="0" rtlCol="0" anchor="ctr">
                <a:noAutofit/>
              </a:bodyPr>
              <a:lstStyle/>
              <a:p>
                <a:pPr algn="ctr"/>
                <a:r>
                  <a:rPr sz="900" b="1" kern="100" dirty="0">
                    <a:latin typeface="Arial"/>
                    <a:cs typeface="Arial"/>
                  </a:rPr>
                  <a:t>UK Link (GRS, IXN,</a:t>
                </a:r>
              </a:p>
              <a:p>
                <a:pPr algn="ctr"/>
                <a:r>
                  <a:rPr lang="en-GB" sz="900" b="1" kern="100" dirty="0">
                    <a:latin typeface="Arial"/>
                    <a:cs typeface="Arial"/>
                  </a:rPr>
                  <a:t>G</a:t>
                </a:r>
                <a:r>
                  <a:rPr sz="900" b="1" kern="100" dirty="0">
                    <a:latin typeface="Arial"/>
                    <a:cs typeface="Arial"/>
                  </a:rPr>
                  <a:t>ES, Gemini)</a:t>
                </a:r>
              </a:p>
            </p:txBody>
          </p:sp>
          <p:sp>
            <p:nvSpPr>
              <p:cNvPr id="30" name="object 23">
                <a:extLst>
                  <a:ext uri="{FF2B5EF4-FFF2-40B4-BE49-F238E27FC236}">
                    <a16:creationId xmlns:a16="http://schemas.microsoft.com/office/drawing/2014/main" id="{F21A8F71-E706-EBE9-798B-5111C2EC6B24}"/>
                  </a:ext>
                </a:extLst>
              </p:cNvPr>
              <p:cNvSpPr txBox="1"/>
              <p:nvPr/>
            </p:nvSpPr>
            <p:spPr>
              <a:xfrm>
                <a:off x="4496962" y="3244158"/>
                <a:ext cx="721996" cy="193674"/>
              </a:xfrm>
              <a:prstGeom prst="rect">
                <a:avLst/>
              </a:prstGeom>
              <a:ln w="6010">
                <a:solidFill>
                  <a:srgbClr val="EC7C30"/>
                </a:solidFill>
              </a:ln>
            </p:spPr>
            <p:txBody>
              <a:bodyPr vert="horz" wrap="square" lIns="0" tIns="0" rIns="0" bIns="0" rtlCol="0" anchor="ctr">
                <a:noAutofit/>
              </a:bodyPr>
              <a:lstStyle/>
              <a:p>
                <a:pPr marR="151130" algn="ctr"/>
                <a:r>
                  <a:rPr lang="en-GB" sz="900" b="1" kern="100" dirty="0">
                    <a:latin typeface="Arial"/>
                    <a:cs typeface="Arial"/>
                  </a:rPr>
                  <a:t>DCC</a:t>
                </a:r>
                <a:endParaRPr sz="900" b="1" kern="100" dirty="0">
                  <a:latin typeface="Arial"/>
                  <a:cs typeface="Arial"/>
                </a:endParaRPr>
              </a:p>
            </p:txBody>
          </p:sp>
          <p:sp>
            <p:nvSpPr>
              <p:cNvPr id="31" name="object 96">
                <a:extLst>
                  <a:ext uri="{FF2B5EF4-FFF2-40B4-BE49-F238E27FC236}">
                    <a16:creationId xmlns:a16="http://schemas.microsoft.com/office/drawing/2014/main" id="{C35F7352-FECF-33FA-2338-38D55A46C256}"/>
                  </a:ext>
                </a:extLst>
              </p:cNvPr>
              <p:cNvSpPr txBox="1"/>
              <p:nvPr/>
            </p:nvSpPr>
            <p:spPr>
              <a:xfrm>
                <a:off x="4492955" y="3566720"/>
                <a:ext cx="721996" cy="193674"/>
              </a:xfrm>
              <a:prstGeom prst="rect">
                <a:avLst/>
              </a:prstGeom>
              <a:ln w="6010">
                <a:solidFill>
                  <a:srgbClr val="EC7C30"/>
                </a:solidFill>
              </a:ln>
            </p:spPr>
            <p:txBody>
              <a:bodyPr vert="horz" wrap="square" lIns="0" tIns="0" rIns="0" bIns="0" rtlCol="0" anchor="ctr">
                <a:noAutofit/>
              </a:bodyPr>
              <a:lstStyle/>
              <a:p>
                <a:pPr algn="ctr"/>
                <a:r>
                  <a:rPr sz="900" b="1" kern="100" dirty="0">
                    <a:latin typeface="Arial"/>
                    <a:cs typeface="Arial"/>
                  </a:rPr>
                  <a:t>TRAS</a:t>
                </a:r>
                <a:endParaRPr sz="900" b="1" kern="100">
                  <a:latin typeface="Arial"/>
                  <a:cs typeface="Arial"/>
                </a:endParaRPr>
              </a:p>
            </p:txBody>
          </p:sp>
          <p:sp>
            <p:nvSpPr>
              <p:cNvPr id="32" name="object 19">
                <a:extLst>
                  <a:ext uri="{FF2B5EF4-FFF2-40B4-BE49-F238E27FC236}">
                    <a16:creationId xmlns:a16="http://schemas.microsoft.com/office/drawing/2014/main" id="{E45AA1B0-9893-8D07-3E2F-6288B62F1205}"/>
                  </a:ext>
                </a:extLst>
              </p:cNvPr>
              <p:cNvSpPr txBox="1"/>
              <p:nvPr/>
            </p:nvSpPr>
            <p:spPr>
              <a:xfrm>
                <a:off x="4488936" y="2289029"/>
                <a:ext cx="721996" cy="193674"/>
              </a:xfrm>
              <a:prstGeom prst="rect">
                <a:avLst/>
              </a:prstGeom>
              <a:ln w="6010">
                <a:solidFill>
                  <a:srgbClr val="EC7C30"/>
                </a:solidFill>
              </a:ln>
            </p:spPr>
            <p:txBody>
              <a:bodyPr vert="horz" wrap="none" lIns="0" tIns="0" rIns="0" bIns="0" rtlCol="0" anchor="ctr" anchorCtr="1">
                <a:noAutofit/>
              </a:bodyPr>
              <a:lstStyle/>
              <a:p>
                <a:pPr algn="ctr"/>
                <a:r>
                  <a:rPr lang="en-GB" sz="900" b="1" kern="100" dirty="0">
                    <a:latin typeface="Arial"/>
                    <a:cs typeface="Arial"/>
                  </a:rPr>
                  <a:t>CSS</a:t>
                </a:r>
                <a:endParaRPr sz="900" b="1" kern="100" dirty="0">
                  <a:latin typeface="Arial"/>
                  <a:cs typeface="Arial"/>
                </a:endParaRPr>
              </a:p>
            </p:txBody>
          </p:sp>
          <p:sp>
            <p:nvSpPr>
              <p:cNvPr id="33" name="object 19">
                <a:extLst>
                  <a:ext uri="{FF2B5EF4-FFF2-40B4-BE49-F238E27FC236}">
                    <a16:creationId xmlns:a16="http://schemas.microsoft.com/office/drawing/2014/main" id="{BC75604E-E29A-A137-19D0-E6448B86629C}"/>
                  </a:ext>
                </a:extLst>
              </p:cNvPr>
              <p:cNvSpPr txBox="1"/>
              <p:nvPr/>
            </p:nvSpPr>
            <p:spPr>
              <a:xfrm>
                <a:off x="4496962" y="1030264"/>
                <a:ext cx="721996" cy="193674"/>
              </a:xfrm>
              <a:prstGeom prst="rect">
                <a:avLst/>
              </a:prstGeom>
              <a:ln w="6010">
                <a:solidFill>
                  <a:srgbClr val="EC7C30"/>
                </a:solidFill>
              </a:ln>
            </p:spPr>
            <p:txBody>
              <a:bodyPr vert="horz" wrap="square" lIns="0" tIns="0" rIns="0" bIns="0" rtlCol="0" anchor="ctr">
                <a:noAutofit/>
              </a:bodyPr>
              <a:lstStyle/>
              <a:p>
                <a:pPr algn="ctr"/>
                <a:r>
                  <a:rPr lang="en-GB" sz="900" b="1" kern="100" dirty="0">
                    <a:latin typeface="Arial"/>
                    <a:cs typeface="Arial"/>
                  </a:rPr>
                  <a:t>BS systems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060707A-D3AF-091A-2B7C-1B8E68850C1C}"/>
                </a:ext>
              </a:extLst>
            </p:cNvPr>
            <p:cNvGrpSpPr/>
            <p:nvPr/>
          </p:nvGrpSpPr>
          <p:grpSpPr>
            <a:xfrm>
              <a:off x="4142305" y="1129760"/>
              <a:ext cx="358467" cy="2871932"/>
              <a:chOff x="4142305" y="1129760"/>
              <a:chExt cx="358467" cy="2871932"/>
            </a:xfrm>
          </p:grpSpPr>
          <p:sp>
            <p:nvSpPr>
              <p:cNvPr id="17" name="object 24">
                <a:extLst>
                  <a:ext uri="{FF2B5EF4-FFF2-40B4-BE49-F238E27FC236}">
                    <a16:creationId xmlns:a16="http://schemas.microsoft.com/office/drawing/2014/main" id="{5CAED2D8-345E-67DF-4D10-773457053110}"/>
                  </a:ext>
                </a:extLst>
              </p:cNvPr>
              <p:cNvSpPr/>
              <p:nvPr/>
            </p:nvSpPr>
            <p:spPr>
              <a:xfrm>
                <a:off x="4142305" y="1140518"/>
                <a:ext cx="351155" cy="958850"/>
              </a:xfrm>
              <a:custGeom>
                <a:avLst/>
                <a:gdLst/>
                <a:ahLst/>
                <a:cxnLst/>
                <a:rect l="l" t="t" r="r" b="b"/>
                <a:pathLst>
                  <a:path w="351154" h="958850">
                    <a:moveTo>
                      <a:pt x="0" y="0"/>
                    </a:moveTo>
                    <a:lnTo>
                      <a:pt x="350589" y="958576"/>
                    </a:lnTo>
                  </a:path>
                </a:pathLst>
              </a:custGeom>
              <a:ln w="6011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18" name="object 26">
                <a:extLst>
                  <a:ext uri="{FF2B5EF4-FFF2-40B4-BE49-F238E27FC236}">
                    <a16:creationId xmlns:a16="http://schemas.microsoft.com/office/drawing/2014/main" id="{52C98A72-FCFB-BCF6-BE97-FBEF25B964EF}"/>
                  </a:ext>
                </a:extLst>
              </p:cNvPr>
              <p:cNvSpPr/>
              <p:nvPr/>
            </p:nvSpPr>
            <p:spPr>
              <a:xfrm>
                <a:off x="4142305" y="3364370"/>
                <a:ext cx="354965" cy="0"/>
              </a:xfrm>
              <a:custGeom>
                <a:avLst/>
                <a:gdLst/>
                <a:ahLst/>
                <a:cxnLst/>
                <a:rect l="l" t="t" r="r" b="b"/>
                <a:pathLst>
                  <a:path w="354964">
                    <a:moveTo>
                      <a:pt x="0" y="0"/>
                    </a:moveTo>
                    <a:lnTo>
                      <a:pt x="354615" y="0"/>
                    </a:lnTo>
                  </a:path>
                </a:pathLst>
              </a:custGeom>
              <a:ln w="6010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19" name="object 27">
                <a:extLst>
                  <a:ext uri="{FF2B5EF4-FFF2-40B4-BE49-F238E27FC236}">
                    <a16:creationId xmlns:a16="http://schemas.microsoft.com/office/drawing/2014/main" id="{4CE95CC0-85A5-3054-DAFF-D66C07D4FAB5}"/>
                  </a:ext>
                </a:extLst>
              </p:cNvPr>
              <p:cNvSpPr/>
              <p:nvPr/>
            </p:nvSpPr>
            <p:spPr>
              <a:xfrm>
                <a:off x="4142305" y="3682922"/>
                <a:ext cx="351155" cy="318770"/>
              </a:xfrm>
              <a:custGeom>
                <a:avLst/>
                <a:gdLst/>
                <a:ahLst/>
                <a:cxnLst/>
                <a:rect l="l" t="t" r="r" b="b"/>
                <a:pathLst>
                  <a:path w="351154" h="318770">
                    <a:moveTo>
                      <a:pt x="0" y="0"/>
                    </a:moveTo>
                    <a:lnTo>
                      <a:pt x="350590" y="318738"/>
                    </a:lnTo>
                  </a:path>
                </a:pathLst>
              </a:custGeom>
              <a:ln w="6011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20" name="object 28">
                <a:extLst>
                  <a:ext uri="{FF2B5EF4-FFF2-40B4-BE49-F238E27FC236}">
                    <a16:creationId xmlns:a16="http://schemas.microsoft.com/office/drawing/2014/main" id="{8500C94E-26AF-DC83-6E5E-84ED99A8E743}"/>
                  </a:ext>
                </a:extLst>
              </p:cNvPr>
              <p:cNvSpPr/>
              <p:nvPr/>
            </p:nvSpPr>
            <p:spPr>
              <a:xfrm>
                <a:off x="4142305" y="4001474"/>
                <a:ext cx="351155" cy="0"/>
              </a:xfrm>
              <a:custGeom>
                <a:avLst/>
                <a:gdLst/>
                <a:ahLst/>
                <a:cxnLst/>
                <a:rect l="l" t="t" r="r" b="b"/>
                <a:pathLst>
                  <a:path w="351154">
                    <a:moveTo>
                      <a:pt x="0" y="0"/>
                    </a:moveTo>
                    <a:lnTo>
                      <a:pt x="350602" y="0"/>
                    </a:lnTo>
                  </a:path>
                </a:pathLst>
              </a:custGeom>
              <a:ln w="6010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21" name="object 29">
                <a:extLst>
                  <a:ext uri="{FF2B5EF4-FFF2-40B4-BE49-F238E27FC236}">
                    <a16:creationId xmlns:a16="http://schemas.microsoft.com/office/drawing/2014/main" id="{B7A69E6E-58D8-2C1B-D50E-9EB4BFEEF57B}"/>
                  </a:ext>
                </a:extLst>
              </p:cNvPr>
              <p:cNvSpPr/>
              <p:nvPr/>
            </p:nvSpPr>
            <p:spPr>
              <a:xfrm>
                <a:off x="4142305" y="3039808"/>
                <a:ext cx="351155" cy="2540"/>
              </a:xfrm>
              <a:custGeom>
                <a:avLst/>
                <a:gdLst/>
                <a:ahLst/>
                <a:cxnLst/>
                <a:rect l="l" t="t" r="r" b="b"/>
                <a:pathLst>
                  <a:path w="351154" h="2539">
                    <a:moveTo>
                      <a:pt x="0" y="2386"/>
                    </a:moveTo>
                    <a:lnTo>
                      <a:pt x="350601" y="0"/>
                    </a:lnTo>
                  </a:path>
                </a:pathLst>
              </a:custGeom>
              <a:ln w="6010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22" name="object 30">
                <a:extLst>
                  <a:ext uri="{FF2B5EF4-FFF2-40B4-BE49-F238E27FC236}">
                    <a16:creationId xmlns:a16="http://schemas.microsoft.com/office/drawing/2014/main" id="{B499C6BC-461A-2BAB-1054-ACC8DC9F5355}"/>
                  </a:ext>
                </a:extLst>
              </p:cNvPr>
              <p:cNvSpPr/>
              <p:nvPr/>
            </p:nvSpPr>
            <p:spPr>
              <a:xfrm>
                <a:off x="4142305" y="2699216"/>
                <a:ext cx="351155" cy="343535"/>
              </a:xfrm>
              <a:custGeom>
                <a:avLst/>
                <a:gdLst/>
                <a:ahLst/>
                <a:cxnLst/>
                <a:rect l="l" t="t" r="r" b="b"/>
                <a:pathLst>
                  <a:path w="351154" h="343535">
                    <a:moveTo>
                      <a:pt x="0" y="342935"/>
                    </a:moveTo>
                    <a:lnTo>
                      <a:pt x="350605" y="0"/>
                    </a:lnTo>
                  </a:path>
                </a:pathLst>
              </a:custGeom>
              <a:ln w="6011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23" name="object 31">
                <a:extLst>
                  <a:ext uri="{FF2B5EF4-FFF2-40B4-BE49-F238E27FC236}">
                    <a16:creationId xmlns:a16="http://schemas.microsoft.com/office/drawing/2014/main" id="{90DB9ED4-A771-8DE5-17B4-B9A6741A3825}"/>
                  </a:ext>
                </a:extLst>
              </p:cNvPr>
              <p:cNvSpPr/>
              <p:nvPr/>
            </p:nvSpPr>
            <p:spPr>
              <a:xfrm>
                <a:off x="4142305" y="2098183"/>
                <a:ext cx="351155" cy="943610"/>
              </a:xfrm>
              <a:custGeom>
                <a:avLst/>
                <a:gdLst/>
                <a:ahLst/>
                <a:cxnLst/>
                <a:rect l="l" t="t" r="r" b="b"/>
                <a:pathLst>
                  <a:path w="351154" h="943610">
                    <a:moveTo>
                      <a:pt x="0" y="943029"/>
                    </a:moveTo>
                    <a:lnTo>
                      <a:pt x="350600" y="0"/>
                    </a:lnTo>
                  </a:path>
                </a:pathLst>
              </a:custGeom>
              <a:ln w="6011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24" name="object 27">
                <a:extLst>
                  <a:ext uri="{FF2B5EF4-FFF2-40B4-BE49-F238E27FC236}">
                    <a16:creationId xmlns:a16="http://schemas.microsoft.com/office/drawing/2014/main" id="{91F74E4E-458D-708D-EF88-17B1C4848813}"/>
                  </a:ext>
                </a:extLst>
              </p:cNvPr>
              <p:cNvSpPr/>
              <p:nvPr/>
            </p:nvSpPr>
            <p:spPr>
              <a:xfrm>
                <a:off x="4142306" y="3059484"/>
                <a:ext cx="351878" cy="642743"/>
              </a:xfrm>
              <a:custGeom>
                <a:avLst/>
                <a:gdLst/>
                <a:ahLst/>
                <a:cxnLst/>
                <a:rect l="l" t="t" r="r" b="b"/>
                <a:pathLst>
                  <a:path w="351154" h="318770">
                    <a:moveTo>
                      <a:pt x="0" y="0"/>
                    </a:moveTo>
                    <a:lnTo>
                      <a:pt x="350590" y="318738"/>
                    </a:lnTo>
                  </a:path>
                </a:pathLst>
              </a:custGeom>
              <a:ln w="6011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  <p:sp>
            <p:nvSpPr>
              <p:cNvPr id="25" name="object 29">
                <a:extLst>
                  <a:ext uri="{FF2B5EF4-FFF2-40B4-BE49-F238E27FC236}">
                    <a16:creationId xmlns:a16="http://schemas.microsoft.com/office/drawing/2014/main" id="{286226F0-C4F9-B28E-52E8-BC445BF7793C}"/>
                  </a:ext>
                </a:extLst>
              </p:cNvPr>
              <p:cNvSpPr/>
              <p:nvPr/>
            </p:nvSpPr>
            <p:spPr>
              <a:xfrm>
                <a:off x="4149617" y="1129760"/>
                <a:ext cx="351155" cy="2540"/>
              </a:xfrm>
              <a:custGeom>
                <a:avLst/>
                <a:gdLst/>
                <a:ahLst/>
                <a:cxnLst/>
                <a:rect l="l" t="t" r="r" b="b"/>
                <a:pathLst>
                  <a:path w="351154" h="2539">
                    <a:moveTo>
                      <a:pt x="0" y="2386"/>
                    </a:moveTo>
                    <a:lnTo>
                      <a:pt x="350601" y="0"/>
                    </a:lnTo>
                  </a:path>
                </a:pathLst>
              </a:custGeom>
              <a:ln w="6010">
                <a:solidFill>
                  <a:srgbClr val="5B9BD4"/>
                </a:solidFill>
              </a:ln>
            </p:spPr>
            <p:txBody>
              <a:bodyPr wrap="square" lIns="0" tIns="0" rIns="0" bIns="0" rtlCol="0" anchor="ctr"/>
              <a:lstStyle/>
              <a:p>
                <a:pPr algn="ctr"/>
                <a:endParaRPr sz="900"/>
              </a:p>
            </p:txBody>
          </p:sp>
        </p:grpSp>
      </p:grpSp>
      <p:sp>
        <p:nvSpPr>
          <p:cNvPr id="89" name="object 91">
            <a:extLst>
              <a:ext uri="{FF2B5EF4-FFF2-40B4-BE49-F238E27FC236}">
                <a16:creationId xmlns:a16="http://schemas.microsoft.com/office/drawing/2014/main" id="{A9E2772E-8EA5-293E-9D30-D5F12DF2DCDB}"/>
              </a:ext>
            </a:extLst>
          </p:cNvPr>
          <p:cNvSpPr txBox="1"/>
          <p:nvPr/>
        </p:nvSpPr>
        <p:spPr>
          <a:xfrm>
            <a:off x="6755366" y="505721"/>
            <a:ext cx="1170983" cy="57220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251460" algn="l"/>
            <a:r>
              <a:rPr lang="en-GB" sz="700" b="1" i="1" u="sng" dirty="0">
                <a:latin typeface="Arial"/>
                <a:cs typeface="Arial"/>
              </a:rPr>
              <a:t>BS</a:t>
            </a:r>
            <a:endParaRPr lang="en-GB" sz="700" i="1" u="sng" dirty="0">
              <a:latin typeface="Arial"/>
              <a:cs typeface="Arial"/>
            </a:endParaRPr>
          </a:p>
          <a:p>
            <a:pPr algn="l"/>
            <a:r>
              <a:rPr lang="en-GB" sz="700" dirty="0">
                <a:latin typeface="Arial"/>
                <a:cs typeface="Arial"/>
              </a:rPr>
              <a:t>BALANCING AND SETTLEMENT</a:t>
            </a:r>
          </a:p>
          <a:p>
            <a:pPr algn="l"/>
            <a:endParaRPr lang="en-GB" sz="700" b="1" dirty="0">
              <a:latin typeface="Arial"/>
              <a:cs typeface="Arial"/>
            </a:endParaRPr>
          </a:p>
          <a:p>
            <a:pPr algn="l"/>
            <a:r>
              <a:rPr lang="en-GB" sz="700" b="1" i="1" u="sng" dirty="0">
                <a:latin typeface="Arial"/>
                <a:cs typeface="Arial"/>
              </a:rPr>
              <a:t>BSC</a:t>
            </a:r>
          </a:p>
          <a:p>
            <a:pPr marR="171450" algn="l"/>
            <a:r>
              <a:rPr lang="en-GB" sz="700" dirty="0">
                <a:latin typeface="Arial"/>
                <a:cs typeface="Arial"/>
              </a:rPr>
              <a:t>BALANCING AND SETTLEMENT CODE</a:t>
            </a:r>
          </a:p>
          <a:p>
            <a:pPr algn="l"/>
            <a:endParaRPr lang="en-GB" sz="700" b="1" dirty="0">
              <a:latin typeface="Arial"/>
              <a:cs typeface="Arial"/>
            </a:endParaRPr>
          </a:p>
          <a:p>
            <a:pPr algn="l"/>
            <a:r>
              <a:rPr lang="en-GB" sz="700" b="1" i="1" u="sng" dirty="0">
                <a:latin typeface="Arial"/>
                <a:cs typeface="Arial"/>
              </a:rPr>
              <a:t>CUSC</a:t>
            </a:r>
          </a:p>
          <a:p>
            <a:pPr marR="257810" algn="l"/>
            <a:r>
              <a:rPr lang="en-GB" sz="700" dirty="0">
                <a:latin typeface="Arial"/>
                <a:cs typeface="Arial"/>
              </a:rPr>
              <a:t>CONNECTION AND USE OF SYSTEM CODE</a:t>
            </a:r>
          </a:p>
          <a:p>
            <a:pPr algn="l"/>
            <a:endParaRPr lang="en-GB" sz="700" b="1" dirty="0">
              <a:latin typeface="Arial"/>
              <a:cs typeface="Arial"/>
            </a:endParaRPr>
          </a:p>
          <a:p>
            <a:pPr algn="l"/>
            <a:r>
              <a:rPr lang="en-GB" sz="700" b="1" i="1" u="sng" dirty="0">
                <a:latin typeface="Arial"/>
                <a:cs typeface="Arial"/>
              </a:rPr>
              <a:t>DCC</a:t>
            </a:r>
          </a:p>
          <a:p>
            <a:pPr marR="289560" algn="l"/>
            <a:r>
              <a:rPr lang="en-GB" sz="700" dirty="0">
                <a:latin typeface="Arial"/>
                <a:cs typeface="Arial"/>
              </a:rPr>
              <a:t>DATA  COMMUNICATIONSCOMPANY</a:t>
            </a:r>
          </a:p>
          <a:p>
            <a:pPr marR="441959" algn="l"/>
            <a:endParaRPr lang="en-GB" sz="700" b="1" dirty="0">
              <a:latin typeface="Arial"/>
              <a:cs typeface="Arial"/>
            </a:endParaRPr>
          </a:p>
          <a:p>
            <a:pPr marR="441959" algn="l"/>
            <a:r>
              <a:rPr lang="en-GB" sz="700" b="1" i="1" u="sng" dirty="0">
                <a:latin typeface="Arial"/>
                <a:cs typeface="Arial"/>
              </a:rPr>
              <a:t>D-CODE </a:t>
            </a:r>
          </a:p>
          <a:p>
            <a:pPr marR="441959" algn="l"/>
            <a:r>
              <a:rPr lang="en-GB" sz="700" dirty="0">
                <a:latin typeface="Arial"/>
                <a:cs typeface="Arial"/>
              </a:rPr>
              <a:t>DISTRIBUTION CODE </a:t>
            </a:r>
          </a:p>
          <a:p>
            <a:pPr marR="441959" algn="l"/>
            <a:endParaRPr lang="en-GB" sz="700" b="1" dirty="0">
              <a:latin typeface="Arial"/>
              <a:cs typeface="Arial"/>
            </a:endParaRPr>
          </a:p>
          <a:p>
            <a:pPr marR="441959" algn="l"/>
            <a:r>
              <a:rPr lang="en-GB" sz="700" b="1" i="1" u="sng" dirty="0">
                <a:latin typeface="Arial"/>
                <a:cs typeface="Arial"/>
              </a:rPr>
              <a:t>DCUSA</a:t>
            </a:r>
          </a:p>
          <a:p>
            <a:pPr marR="111125" algn="l"/>
            <a:r>
              <a:rPr lang="en-GB" sz="700" dirty="0">
                <a:latin typeface="Arial"/>
                <a:cs typeface="Arial"/>
              </a:rPr>
              <a:t>DISTRIBUTION CONNECTION AND USE OF SYSTEM AGREEMENT</a:t>
            </a:r>
          </a:p>
          <a:p>
            <a:pPr algn="l"/>
            <a:endParaRPr lang="en-GB" sz="700" b="1" dirty="0">
              <a:latin typeface="Arial"/>
              <a:cs typeface="Arial"/>
            </a:endParaRPr>
          </a:p>
          <a:p>
            <a:pPr algn="l"/>
            <a:r>
              <a:rPr lang="en-GB" sz="700" b="1" i="1" u="sng" dirty="0">
                <a:latin typeface="Arial"/>
                <a:cs typeface="Arial"/>
              </a:rPr>
              <a:t>DNOS</a:t>
            </a:r>
            <a:endParaRPr lang="en-GB" sz="700" i="1" u="sng" dirty="0">
              <a:latin typeface="Arial"/>
              <a:cs typeface="Arial"/>
            </a:endParaRPr>
          </a:p>
          <a:p>
            <a:pPr marR="349885" algn="l"/>
            <a:r>
              <a:rPr lang="en-GB" sz="700" dirty="0">
                <a:latin typeface="Arial"/>
                <a:cs typeface="Arial"/>
              </a:rPr>
              <a:t>DISTRIBUTION NETWORK OPERATORS</a:t>
            </a:r>
          </a:p>
          <a:p>
            <a:pPr algn="l"/>
            <a:endParaRPr lang="en-GB" sz="700" b="1" dirty="0">
              <a:latin typeface="Arial"/>
              <a:cs typeface="Arial"/>
            </a:endParaRPr>
          </a:p>
          <a:p>
            <a:pPr algn="l"/>
            <a:r>
              <a:rPr lang="en-GB" sz="700" b="1" i="1" u="sng" dirty="0">
                <a:latin typeface="Arial"/>
                <a:cs typeface="Arial"/>
              </a:rPr>
              <a:t>DTN</a:t>
            </a:r>
            <a:endParaRPr lang="en-GB" sz="700" i="1" u="sng" dirty="0">
              <a:latin typeface="Arial"/>
              <a:cs typeface="Arial"/>
            </a:endParaRPr>
          </a:p>
          <a:p>
            <a:pPr algn="l"/>
            <a:r>
              <a:rPr lang="en-GB" sz="700" dirty="0">
                <a:latin typeface="Arial"/>
                <a:cs typeface="Arial"/>
              </a:rPr>
              <a:t>DATA TRANSFER NETWORK</a:t>
            </a:r>
          </a:p>
          <a:p>
            <a:pPr algn="l"/>
            <a:endParaRPr lang="en-GB" sz="700" b="1" dirty="0">
              <a:latin typeface="Arial"/>
              <a:cs typeface="Arial"/>
            </a:endParaRPr>
          </a:p>
          <a:p>
            <a:pPr algn="l"/>
            <a:r>
              <a:rPr lang="en-GB" sz="700" b="1" i="1" u="sng" dirty="0">
                <a:latin typeface="Arial"/>
                <a:cs typeface="Arial"/>
              </a:rPr>
              <a:t>DTS</a:t>
            </a:r>
            <a:endParaRPr lang="en-GB" sz="700" i="1" u="sng" dirty="0">
              <a:latin typeface="Arial"/>
              <a:cs typeface="Arial"/>
            </a:endParaRPr>
          </a:p>
          <a:p>
            <a:pPr algn="l"/>
            <a:r>
              <a:rPr lang="en-GB" sz="700" dirty="0">
                <a:latin typeface="Arial"/>
                <a:cs typeface="Arial"/>
              </a:rPr>
              <a:t>DATA TRANSFER SERVICE</a:t>
            </a:r>
          </a:p>
          <a:p>
            <a:pPr algn="l"/>
            <a:endParaRPr lang="en-GB" sz="700" b="1" dirty="0">
              <a:latin typeface="Arial"/>
              <a:cs typeface="Arial"/>
            </a:endParaRPr>
          </a:p>
          <a:p>
            <a:pPr algn="l"/>
            <a:r>
              <a:rPr lang="en-GB" sz="700" b="1" i="1" u="sng" dirty="0">
                <a:latin typeface="Arial"/>
                <a:cs typeface="Arial"/>
              </a:rPr>
              <a:t>EES (ECOES)</a:t>
            </a:r>
            <a:endParaRPr lang="en-GB" sz="700" i="1" u="sng" dirty="0">
              <a:latin typeface="Arial"/>
              <a:cs typeface="Arial"/>
            </a:endParaRPr>
          </a:p>
          <a:p>
            <a:pPr marR="200025" algn="l"/>
            <a:r>
              <a:rPr lang="en-GB" sz="700" dirty="0">
                <a:latin typeface="Arial"/>
                <a:cs typeface="Arial"/>
              </a:rPr>
              <a:t>ELECTRICITY CENTRAL ONLINE ENQUIRE SERVICE</a:t>
            </a:r>
          </a:p>
          <a:p>
            <a:pPr algn="l"/>
            <a:endParaRPr lang="en-GB" sz="700" b="1" dirty="0">
              <a:latin typeface="Arial"/>
              <a:cs typeface="Arial"/>
            </a:endParaRPr>
          </a:p>
          <a:p>
            <a:pPr algn="l"/>
            <a:r>
              <a:rPr lang="en-GB" sz="700" b="1" i="1" u="sng" dirty="0">
                <a:latin typeface="Arial"/>
                <a:cs typeface="Arial"/>
              </a:rPr>
              <a:t>ENA</a:t>
            </a:r>
            <a:endParaRPr lang="en-GB" sz="700" i="1" u="sng" dirty="0">
              <a:latin typeface="Arial"/>
              <a:cs typeface="Arial"/>
            </a:endParaRPr>
          </a:p>
          <a:p>
            <a:pPr marR="363855" algn="l"/>
            <a:r>
              <a:rPr lang="en-GB" sz="700" dirty="0">
                <a:latin typeface="Arial"/>
                <a:cs typeface="Arial"/>
              </a:rPr>
              <a:t>ELECTRICITY NETWORKS ASSOCIATION</a:t>
            </a:r>
          </a:p>
          <a:p>
            <a:pPr marR="363855" algn="l"/>
            <a:endParaRPr lang="en-GB" sz="700" dirty="0">
              <a:latin typeface="Arial"/>
              <a:cs typeface="Arial"/>
            </a:endParaRPr>
          </a:p>
          <a:p>
            <a:pPr algn="l"/>
            <a:r>
              <a:rPr lang="en-GB" sz="700" b="1" i="1" u="sng" dirty="0">
                <a:latin typeface="Arial"/>
                <a:cs typeface="Arial"/>
              </a:rPr>
              <a:t>GES</a:t>
            </a:r>
            <a:endParaRPr lang="en-GB" sz="700" i="1" u="sng" dirty="0">
              <a:latin typeface="Arial"/>
              <a:cs typeface="Arial"/>
            </a:endParaRPr>
          </a:p>
          <a:p>
            <a:pPr algn="l"/>
            <a:r>
              <a:rPr lang="en-GB" sz="700" dirty="0">
                <a:latin typeface="Arial"/>
                <a:cs typeface="Arial"/>
              </a:rPr>
              <a:t>GAS ENQUIRY SERVICE</a:t>
            </a:r>
          </a:p>
        </p:txBody>
      </p:sp>
      <p:sp>
        <p:nvSpPr>
          <p:cNvPr id="90" name="object 95">
            <a:extLst>
              <a:ext uri="{FF2B5EF4-FFF2-40B4-BE49-F238E27FC236}">
                <a16:creationId xmlns:a16="http://schemas.microsoft.com/office/drawing/2014/main" id="{220DBFA5-1D98-EDF0-C354-A6F34FA7BF19}"/>
              </a:ext>
            </a:extLst>
          </p:cNvPr>
          <p:cNvSpPr txBox="1"/>
          <p:nvPr/>
        </p:nvSpPr>
        <p:spPr>
          <a:xfrm>
            <a:off x="7941554" y="531499"/>
            <a:ext cx="1170983" cy="5605822"/>
          </a:xfrm>
          <a:prstGeom prst="rect">
            <a:avLst/>
          </a:prstGeom>
        </p:spPr>
        <p:txBody>
          <a:bodyPr vert="horz" wrap="square" lIns="72000" tIns="0" rIns="0" bIns="0" rtlCol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GB" sz="700" b="1" i="1" u="sng" dirty="0">
                <a:latin typeface="Arial"/>
                <a:cs typeface="Arial"/>
              </a:rPr>
              <a:t>GRS</a:t>
            </a:r>
            <a:endParaRPr lang="en-GB" sz="700" i="1" u="sng" dirty="0">
              <a:latin typeface="Arial"/>
              <a:cs typeface="Arial"/>
            </a:endParaRPr>
          </a:p>
          <a:p>
            <a:pPr marR="285750" algn="l">
              <a:lnSpc>
                <a:spcPts val="690"/>
              </a:lnSpc>
            </a:pPr>
            <a:r>
              <a:rPr lang="en-GB" sz="700" dirty="0">
                <a:latin typeface="Arial"/>
                <a:cs typeface="Arial"/>
              </a:rPr>
              <a:t>“SITES &amp; METERS” (GAS REGISTRATION SYSTEMS)</a:t>
            </a:r>
          </a:p>
          <a:p>
            <a:pPr algn="l">
              <a:lnSpc>
                <a:spcPct val="100000"/>
              </a:lnSpc>
            </a:pPr>
            <a:endParaRPr lang="en-GB" sz="700" b="1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b="1" i="1" u="sng" dirty="0">
                <a:latin typeface="Arial"/>
                <a:cs typeface="Arial"/>
              </a:rPr>
              <a:t>IGT</a:t>
            </a:r>
          </a:p>
          <a:p>
            <a:pPr marR="3175" algn="l">
              <a:lnSpc>
                <a:spcPct val="100000"/>
              </a:lnSpc>
            </a:pPr>
            <a:r>
              <a:rPr lang="en-GB" sz="700" dirty="0">
                <a:latin typeface="Arial"/>
                <a:cs typeface="Arial"/>
              </a:rPr>
              <a:t>INDEPENDENT GAS TRANSPORTER</a:t>
            </a:r>
          </a:p>
          <a:p>
            <a:pPr algn="l">
              <a:lnSpc>
                <a:spcPct val="100000"/>
              </a:lnSpc>
            </a:pPr>
            <a:endParaRPr lang="en-GB" sz="700" b="1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b="1" i="1" u="sng" dirty="0">
                <a:latin typeface="Arial"/>
                <a:cs typeface="Arial"/>
              </a:rPr>
              <a:t>IXN</a:t>
            </a:r>
          </a:p>
          <a:p>
            <a:pPr algn="l">
              <a:lnSpc>
                <a:spcPct val="100000"/>
              </a:lnSpc>
            </a:pPr>
            <a:r>
              <a:rPr lang="en-GB" sz="700" dirty="0">
                <a:latin typeface="Arial"/>
                <a:cs typeface="Arial"/>
              </a:rPr>
              <a:t>INFO EXCHANGE NETWORK</a:t>
            </a:r>
          </a:p>
          <a:p>
            <a:pPr algn="l">
              <a:lnSpc>
                <a:spcPct val="100000"/>
              </a:lnSpc>
            </a:pPr>
            <a:endParaRPr lang="en-GB" sz="700" b="1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b="1" i="1" u="sng" dirty="0">
                <a:latin typeface="Arial"/>
                <a:cs typeface="Arial"/>
              </a:rPr>
              <a:t>REC</a:t>
            </a:r>
            <a:endParaRPr lang="en-GB" sz="700" i="1" u="sng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dirty="0">
                <a:latin typeface="Arial"/>
                <a:cs typeface="Arial"/>
              </a:rPr>
              <a:t>RETAIL ENERGY CODE</a:t>
            </a:r>
          </a:p>
          <a:p>
            <a:pPr algn="l">
              <a:lnSpc>
                <a:spcPct val="100000"/>
              </a:lnSpc>
            </a:pPr>
            <a:endParaRPr lang="en-GB" sz="700" b="1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b="1" i="1" u="sng" dirty="0">
                <a:latin typeface="Arial"/>
                <a:cs typeface="Arial"/>
              </a:rPr>
              <a:t>GES (MPRS)</a:t>
            </a:r>
          </a:p>
          <a:p>
            <a:pPr marR="133985" algn="l">
              <a:lnSpc>
                <a:spcPct val="102800"/>
              </a:lnSpc>
            </a:pPr>
            <a:r>
              <a:rPr lang="en-GB" sz="700" dirty="0">
                <a:latin typeface="Arial"/>
                <a:cs typeface="Arial"/>
              </a:rPr>
              <a:t>METERING POINT REGISTRATION SYSTEM</a:t>
            </a:r>
          </a:p>
          <a:p>
            <a:pPr algn="l">
              <a:lnSpc>
                <a:spcPct val="100000"/>
              </a:lnSpc>
            </a:pPr>
            <a:endParaRPr lang="en-GB" sz="700" b="1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b="1" i="1" u="sng" dirty="0">
                <a:latin typeface="Arial"/>
                <a:cs typeface="Arial"/>
              </a:rPr>
              <a:t>NGESO</a:t>
            </a:r>
          </a:p>
          <a:p>
            <a:pPr marR="244475" algn="l">
              <a:lnSpc>
                <a:spcPct val="102800"/>
              </a:lnSpc>
            </a:pPr>
            <a:r>
              <a:rPr lang="en-GB" sz="700" dirty="0">
                <a:latin typeface="Arial"/>
                <a:cs typeface="Arial"/>
              </a:rPr>
              <a:t>NATIONAL GRID ELECTRICITY SYSTEM OPERATOR</a:t>
            </a:r>
          </a:p>
          <a:p>
            <a:pPr algn="l">
              <a:lnSpc>
                <a:spcPct val="100000"/>
              </a:lnSpc>
            </a:pPr>
            <a:endParaRPr lang="en-GB" sz="700" b="1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b="1" i="1" u="sng" dirty="0">
                <a:latin typeface="Arial"/>
                <a:cs typeface="Arial"/>
              </a:rPr>
              <a:t>NGG</a:t>
            </a:r>
            <a:endParaRPr lang="en-GB" sz="700" i="1" u="sng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dirty="0">
                <a:latin typeface="Arial"/>
                <a:cs typeface="Arial"/>
              </a:rPr>
              <a:t>NATIONAL GRID GAS</a:t>
            </a:r>
          </a:p>
          <a:p>
            <a:pPr algn="l">
              <a:lnSpc>
                <a:spcPct val="100000"/>
              </a:lnSpc>
            </a:pPr>
            <a:endParaRPr lang="en-GB" sz="700" b="1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b="1" i="1" u="sng" dirty="0">
                <a:latin typeface="Arial"/>
                <a:cs typeface="Arial"/>
              </a:rPr>
              <a:t>OFTO</a:t>
            </a:r>
            <a:endParaRPr lang="en-GB" sz="700" i="1" u="sng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dirty="0">
                <a:latin typeface="Arial"/>
                <a:cs typeface="Arial"/>
              </a:rPr>
              <a:t>OFFSHORE TRANSMISSION OWNER</a:t>
            </a:r>
          </a:p>
          <a:p>
            <a:pPr algn="l">
              <a:lnSpc>
                <a:spcPct val="100000"/>
              </a:lnSpc>
            </a:pPr>
            <a:endParaRPr lang="en-GB" sz="700" b="1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b="1" i="1" u="sng" dirty="0">
                <a:latin typeface="Arial"/>
                <a:cs typeface="Arial"/>
              </a:rPr>
              <a:t>SEC</a:t>
            </a:r>
          </a:p>
          <a:p>
            <a:pPr algn="l">
              <a:lnSpc>
                <a:spcPct val="100000"/>
              </a:lnSpc>
            </a:pPr>
            <a:r>
              <a:rPr lang="en-GB" sz="700" dirty="0">
                <a:latin typeface="Arial"/>
                <a:cs typeface="Arial"/>
              </a:rPr>
              <a:t>SMART ENERGY CODE</a:t>
            </a:r>
          </a:p>
          <a:p>
            <a:pPr algn="l">
              <a:lnSpc>
                <a:spcPct val="100000"/>
              </a:lnSpc>
            </a:pPr>
            <a:endParaRPr lang="en-GB" sz="700" b="1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b="1" i="1" u="sng" dirty="0">
                <a:latin typeface="Arial"/>
                <a:cs typeface="Arial"/>
              </a:rPr>
              <a:t>STC</a:t>
            </a:r>
            <a:endParaRPr lang="en-GB" sz="700" i="1" u="sng" dirty="0">
              <a:latin typeface="Arial"/>
              <a:cs typeface="Arial"/>
            </a:endParaRPr>
          </a:p>
          <a:p>
            <a:pPr marR="165735" algn="l">
              <a:lnSpc>
                <a:spcPct val="102800"/>
              </a:lnSpc>
            </a:pPr>
            <a:r>
              <a:rPr lang="en-GB" sz="700" dirty="0">
                <a:latin typeface="Arial"/>
                <a:cs typeface="Arial"/>
              </a:rPr>
              <a:t>SYSTEM OPERATOR – TRANSMISSION OWNER CODE</a:t>
            </a:r>
          </a:p>
          <a:p>
            <a:pPr algn="l">
              <a:lnSpc>
                <a:spcPct val="100000"/>
              </a:lnSpc>
            </a:pPr>
            <a:endParaRPr lang="en-GB" sz="700" b="1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b="1" i="1" u="sng" dirty="0">
                <a:latin typeface="Arial"/>
                <a:cs typeface="Arial"/>
              </a:rPr>
              <a:t>TRAS</a:t>
            </a:r>
            <a:endParaRPr lang="en-GB" sz="700" i="1" u="sng" dirty="0">
              <a:latin typeface="Arial"/>
              <a:cs typeface="Arial"/>
            </a:endParaRPr>
          </a:p>
          <a:p>
            <a:pPr marR="262890" algn="l">
              <a:lnSpc>
                <a:spcPct val="102800"/>
              </a:lnSpc>
            </a:pPr>
            <a:r>
              <a:rPr lang="en-GB" sz="700" dirty="0">
                <a:latin typeface="Arial"/>
                <a:cs typeface="Arial"/>
              </a:rPr>
              <a:t>THEFT RISK ASSESSMENT SERVICE</a:t>
            </a:r>
          </a:p>
          <a:p>
            <a:pPr algn="l">
              <a:lnSpc>
                <a:spcPct val="100000"/>
              </a:lnSpc>
            </a:pPr>
            <a:endParaRPr lang="en-GB" sz="700" b="1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b="1" i="1" u="sng" dirty="0">
                <a:latin typeface="Arial"/>
                <a:cs typeface="Arial"/>
              </a:rPr>
              <a:t>UNC</a:t>
            </a:r>
            <a:endParaRPr lang="en-GB" sz="700" i="1" u="sng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GB" sz="700" dirty="0">
                <a:latin typeface="Arial"/>
                <a:cs typeface="Arial"/>
              </a:rPr>
              <a:t>UNIFORM NETWORK CODE</a:t>
            </a: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35D8E6-3B2D-9302-FE0F-9E52AE78CE62}"/>
              </a:ext>
            </a:extLst>
          </p:cNvPr>
          <p:cNvGrpSpPr/>
          <p:nvPr/>
        </p:nvGrpSpPr>
        <p:grpSpPr>
          <a:xfrm>
            <a:off x="1143000" y="5895838"/>
            <a:ext cx="5235496" cy="861774"/>
            <a:chOff x="192929" y="5914088"/>
            <a:chExt cx="5235496" cy="861774"/>
          </a:xfrm>
        </p:grpSpPr>
        <p:sp>
          <p:nvSpPr>
            <p:cNvPr id="91" name="object 92">
              <a:extLst>
                <a:ext uri="{FF2B5EF4-FFF2-40B4-BE49-F238E27FC236}">
                  <a16:creationId xmlns:a16="http://schemas.microsoft.com/office/drawing/2014/main" id="{BAC202CA-4303-75C3-776E-16036948F828}"/>
                </a:ext>
              </a:extLst>
            </p:cNvPr>
            <p:cNvSpPr txBox="1"/>
            <p:nvPr/>
          </p:nvSpPr>
          <p:spPr>
            <a:xfrm>
              <a:off x="1469807" y="6037198"/>
              <a:ext cx="1206383" cy="738664"/>
            </a:xfrm>
            <a:prstGeom prst="rect">
              <a:avLst/>
            </a:prstGeom>
            <a:ln w="6011">
              <a:solidFill>
                <a:srgbClr val="3A3838"/>
              </a:solidFill>
            </a:ln>
          </p:spPr>
          <p:txBody>
            <a:bodyPr vert="horz" wrap="square" lIns="36000" tIns="0" rIns="0" bIns="0" rtlCol="0">
              <a:spAutoFit/>
            </a:bodyPr>
            <a:lstStyle/>
            <a:p>
              <a:pPr algn="l"/>
              <a:r>
                <a:rPr sz="800" b="1" dirty="0">
                  <a:latin typeface="Arial"/>
                  <a:cs typeface="Arial"/>
                </a:rPr>
                <a:t>Citizens Advice</a:t>
              </a:r>
              <a:endParaRPr sz="800" dirty="0">
                <a:latin typeface="Arial"/>
                <a:cs typeface="Arial"/>
              </a:endParaRPr>
            </a:p>
            <a:p>
              <a:pPr marR="66040" algn="l"/>
              <a:r>
                <a:rPr lang="en-GB" sz="800" dirty="0">
                  <a:latin typeface="Arial"/>
                  <a:cs typeface="Arial"/>
                </a:rPr>
                <a:t>Not </a:t>
              </a:r>
              <a:r>
                <a:rPr sz="800" dirty="0">
                  <a:latin typeface="Arial"/>
                  <a:cs typeface="Arial"/>
                </a:rPr>
                <a:t>Party to codes</a:t>
              </a:r>
              <a:r>
                <a:rPr lang="en-GB" sz="800" dirty="0">
                  <a:latin typeface="Arial"/>
                  <a:cs typeface="Arial"/>
                </a:rPr>
                <a:t> but in some cases have a seat on code Panels and sometimes </a:t>
              </a:r>
              <a:r>
                <a:rPr sz="800" dirty="0">
                  <a:latin typeface="Arial"/>
                  <a:cs typeface="Arial"/>
                </a:rPr>
                <a:t>with voting rights on panels.</a:t>
              </a:r>
            </a:p>
          </p:txBody>
        </p:sp>
        <p:sp>
          <p:nvSpPr>
            <p:cNvPr id="92" name="object 92">
              <a:extLst>
                <a:ext uri="{FF2B5EF4-FFF2-40B4-BE49-F238E27FC236}">
                  <a16:creationId xmlns:a16="http://schemas.microsoft.com/office/drawing/2014/main" id="{9BEE0DA1-34EC-2FD5-1F09-8463CEEAB0B1}"/>
                </a:ext>
              </a:extLst>
            </p:cNvPr>
            <p:cNvSpPr txBox="1"/>
            <p:nvPr/>
          </p:nvSpPr>
          <p:spPr>
            <a:xfrm>
              <a:off x="192929" y="6283419"/>
              <a:ext cx="1085313" cy="492443"/>
            </a:xfrm>
            <a:prstGeom prst="rect">
              <a:avLst/>
            </a:prstGeom>
            <a:ln w="6011">
              <a:solidFill>
                <a:srgbClr val="3A3838"/>
              </a:solidFill>
            </a:ln>
          </p:spPr>
          <p:txBody>
            <a:bodyPr vert="horz" wrap="square" lIns="36000" tIns="0" rIns="0" bIns="0" rtlCol="0">
              <a:spAutoFit/>
            </a:bodyPr>
            <a:lstStyle/>
            <a:p>
              <a:pPr marR="73025" algn="l"/>
              <a:r>
                <a:rPr sz="800" b="1" dirty="0">
                  <a:latin typeface="Arial"/>
                  <a:cs typeface="Arial"/>
                </a:rPr>
                <a:t>Ofgem </a:t>
              </a:r>
              <a:r>
                <a:rPr sz="800" dirty="0">
                  <a:latin typeface="Arial"/>
                  <a:cs typeface="Arial"/>
                </a:rPr>
                <a:t>Oversight of all codes, and observers on code</a:t>
              </a:r>
              <a:r>
                <a:rPr lang="en-GB" sz="800" dirty="0">
                  <a:latin typeface="Arial"/>
                  <a:cs typeface="Arial"/>
                </a:rPr>
                <a:t> </a:t>
              </a:r>
              <a:r>
                <a:rPr sz="800" dirty="0">
                  <a:latin typeface="Arial"/>
                  <a:cs typeface="Arial"/>
                </a:rPr>
                <a:t>panels.</a:t>
              </a:r>
            </a:p>
          </p:txBody>
        </p:sp>
        <p:sp>
          <p:nvSpPr>
            <p:cNvPr id="93" name="object 92">
              <a:extLst>
                <a:ext uri="{FF2B5EF4-FFF2-40B4-BE49-F238E27FC236}">
                  <a16:creationId xmlns:a16="http://schemas.microsoft.com/office/drawing/2014/main" id="{CD01B980-BFD7-6D32-42DB-EC39217181BE}"/>
                </a:ext>
              </a:extLst>
            </p:cNvPr>
            <p:cNvSpPr txBox="1"/>
            <p:nvPr/>
          </p:nvSpPr>
          <p:spPr>
            <a:xfrm>
              <a:off x="2921834" y="5914088"/>
              <a:ext cx="1085313" cy="861774"/>
            </a:xfrm>
            <a:prstGeom prst="rect">
              <a:avLst/>
            </a:prstGeom>
            <a:ln w="6011">
              <a:solidFill>
                <a:srgbClr val="3A3838"/>
              </a:solidFill>
            </a:ln>
          </p:spPr>
          <p:txBody>
            <a:bodyPr vert="horz" wrap="square" lIns="36000" tIns="0" rIns="0" bIns="0" rtlCol="0">
              <a:spAutoFit/>
            </a:bodyPr>
            <a:lstStyle/>
            <a:p>
              <a:pPr marR="137795" algn="l"/>
              <a:r>
                <a:rPr sz="800" b="1" dirty="0">
                  <a:latin typeface="Arial"/>
                  <a:cs typeface="Arial"/>
                </a:rPr>
                <a:t>Non licensed code parties</a:t>
              </a:r>
              <a:endParaRPr sz="800" dirty="0">
                <a:latin typeface="Arial"/>
                <a:cs typeface="Arial"/>
              </a:endParaRPr>
            </a:p>
            <a:p>
              <a:pPr marR="33020" algn="l"/>
              <a:r>
                <a:rPr sz="800" dirty="0">
                  <a:latin typeface="Arial"/>
                  <a:cs typeface="Arial"/>
                </a:rPr>
                <a:t>Many other parties (such as metering agents) accede to and comply with various codes.</a:t>
              </a:r>
            </a:p>
          </p:txBody>
        </p:sp>
        <p:sp>
          <p:nvSpPr>
            <p:cNvPr id="94" name="object 92">
              <a:extLst>
                <a:ext uri="{FF2B5EF4-FFF2-40B4-BE49-F238E27FC236}">
                  <a16:creationId xmlns:a16="http://schemas.microsoft.com/office/drawing/2014/main" id="{71EA17D5-2453-72F5-308D-EA06D5D53DC2}"/>
                </a:ext>
              </a:extLst>
            </p:cNvPr>
            <p:cNvSpPr txBox="1"/>
            <p:nvPr/>
          </p:nvSpPr>
          <p:spPr>
            <a:xfrm>
              <a:off x="4343112" y="5914088"/>
              <a:ext cx="1085313" cy="861774"/>
            </a:xfrm>
            <a:prstGeom prst="rect">
              <a:avLst/>
            </a:prstGeom>
            <a:ln w="6011">
              <a:solidFill>
                <a:srgbClr val="3A3838"/>
              </a:solidFill>
            </a:ln>
          </p:spPr>
          <p:txBody>
            <a:bodyPr vert="horz" wrap="square" lIns="36000" tIns="0" rIns="0" bIns="0" rtlCol="0">
              <a:spAutoFit/>
            </a:bodyPr>
            <a:lstStyle/>
            <a:p>
              <a:pPr marR="73660" algn="l"/>
              <a:r>
                <a:rPr sz="800" b="1" dirty="0">
                  <a:latin typeface="Arial"/>
                  <a:cs typeface="Arial"/>
                </a:rPr>
                <a:t>Innovators (non code parties)</a:t>
              </a:r>
              <a:endParaRPr sz="800" dirty="0">
                <a:latin typeface="Arial"/>
                <a:cs typeface="Arial"/>
              </a:endParaRPr>
            </a:p>
            <a:p>
              <a:pPr marR="75565" algn="l"/>
              <a:r>
                <a:rPr sz="800" dirty="0">
                  <a:latin typeface="Arial"/>
                  <a:cs typeface="Arial"/>
                </a:rPr>
                <a:t>May need to engage with all codes, until it is clear which codes are relevant to their particular innovation.</a:t>
              </a:r>
            </a:p>
          </p:txBody>
        </p:sp>
      </p:grpSp>
      <p:sp>
        <p:nvSpPr>
          <p:cNvPr id="95" name="object 18">
            <a:extLst>
              <a:ext uri="{FF2B5EF4-FFF2-40B4-BE49-F238E27FC236}">
                <a16:creationId xmlns:a16="http://schemas.microsoft.com/office/drawing/2014/main" id="{30A58A0B-25C8-042C-2384-F935B0920408}"/>
              </a:ext>
            </a:extLst>
          </p:cNvPr>
          <p:cNvSpPr txBox="1"/>
          <p:nvPr/>
        </p:nvSpPr>
        <p:spPr>
          <a:xfrm>
            <a:off x="159991" y="101749"/>
            <a:ext cx="6461795" cy="13080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914400" algn="l"/>
                <a:tab pos="2938780" algn="l"/>
                <a:tab pos="3566795" algn="l"/>
              </a:tabLst>
            </a:pPr>
            <a:r>
              <a:rPr lang="en-GB" sz="750" b="1" dirty="0">
                <a:latin typeface="Arial"/>
                <a:cs typeface="Arial"/>
              </a:rPr>
              <a:t> </a:t>
            </a:r>
            <a:r>
              <a:rPr sz="75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Licensed</a:t>
            </a:r>
            <a:r>
              <a:rPr sz="750" b="1" u="sng" spc="9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75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code</a:t>
            </a:r>
            <a:r>
              <a:rPr sz="750" b="1" u="sng" spc="7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750" b="1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parties</a:t>
            </a:r>
            <a:r>
              <a:rPr sz="750" b="1" dirty="0">
                <a:latin typeface="Arial"/>
                <a:cs typeface="Arial"/>
              </a:rPr>
              <a:t>	</a:t>
            </a:r>
            <a:r>
              <a:rPr lang="en-GB" sz="750" b="1" dirty="0">
                <a:latin typeface="Arial"/>
                <a:cs typeface="Arial"/>
              </a:rPr>
              <a:t>                     </a:t>
            </a:r>
            <a:r>
              <a:rPr sz="750" b="1" u="sng" spc="-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Codes</a:t>
            </a:r>
            <a:r>
              <a:rPr lang="en-GB" sz="750" b="1" dirty="0">
                <a:latin typeface="Arial"/>
                <a:cs typeface="Arial"/>
              </a:rPr>
              <a:t>	           </a:t>
            </a:r>
            <a:r>
              <a:rPr sz="75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Systems,</a:t>
            </a:r>
            <a:r>
              <a:rPr sz="750" b="1" u="sng" spc="10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75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services</a:t>
            </a:r>
            <a:r>
              <a:rPr sz="750" b="1" u="sng" spc="9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75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and</a:t>
            </a:r>
            <a:r>
              <a:rPr sz="750" b="1" u="sng" spc="6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750" b="1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networks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4C0F80C7-BB83-46B0-F22B-95509AC81085}"/>
              </a:ext>
            </a:extLst>
          </p:cNvPr>
          <p:cNvSpPr txBox="1"/>
          <p:nvPr/>
        </p:nvSpPr>
        <p:spPr>
          <a:xfrm>
            <a:off x="6933175" y="59429"/>
            <a:ext cx="19863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b="1" dirty="0">
                <a:latin typeface="Arial"/>
                <a:cs typeface="Arial"/>
              </a:rPr>
              <a:t>Dashed</a:t>
            </a:r>
            <a:r>
              <a:rPr lang="en-GB" sz="800" b="1" spc="45" dirty="0">
                <a:latin typeface="Arial"/>
                <a:cs typeface="Arial"/>
              </a:rPr>
              <a:t> </a:t>
            </a:r>
            <a:r>
              <a:rPr lang="en-GB" sz="800" b="1" spc="-10" dirty="0">
                <a:latin typeface="Arial"/>
                <a:cs typeface="Arial"/>
              </a:rPr>
              <a:t>lines</a:t>
            </a:r>
            <a:r>
              <a:rPr lang="en-GB" sz="800" b="1" spc="500" dirty="0">
                <a:latin typeface="Arial"/>
                <a:cs typeface="Arial"/>
              </a:rPr>
              <a:t> </a:t>
            </a:r>
            <a:r>
              <a:rPr lang="en-GB" sz="800" dirty="0">
                <a:latin typeface="Arial"/>
                <a:cs typeface="Arial"/>
              </a:rPr>
              <a:t>Voluntary</a:t>
            </a:r>
            <a:r>
              <a:rPr lang="en-GB" sz="800" spc="10" dirty="0">
                <a:latin typeface="Arial"/>
                <a:cs typeface="Arial"/>
              </a:rPr>
              <a:t> </a:t>
            </a:r>
            <a:r>
              <a:rPr lang="en-GB" sz="800" spc="-10" dirty="0">
                <a:latin typeface="Arial"/>
                <a:cs typeface="Arial"/>
              </a:rPr>
              <a:t>arrangement</a:t>
            </a:r>
            <a:r>
              <a:rPr lang="en-GB" sz="800" spc="500" dirty="0">
                <a:latin typeface="Arial"/>
                <a:cs typeface="Arial"/>
              </a:rPr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8997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CC43235-4221-91FD-1874-E9FFC66F8C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294008"/>
              </p:ext>
            </p:extLst>
          </p:nvPr>
        </p:nvGraphicFramePr>
        <p:xfrm>
          <a:off x="304800" y="913884"/>
          <a:ext cx="8686802" cy="495351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63411">
                  <a:extLst>
                    <a:ext uri="{9D8B030D-6E8A-4147-A177-3AD203B41FA5}">
                      <a16:colId xmlns:a16="http://schemas.microsoft.com/office/drawing/2014/main" val="1194074523"/>
                    </a:ext>
                  </a:extLst>
                </a:gridCol>
                <a:gridCol w="1226499">
                  <a:extLst>
                    <a:ext uri="{9D8B030D-6E8A-4147-A177-3AD203B41FA5}">
                      <a16:colId xmlns:a16="http://schemas.microsoft.com/office/drawing/2014/main" val="1721570309"/>
                    </a:ext>
                  </a:extLst>
                </a:gridCol>
                <a:gridCol w="1049482">
                  <a:extLst>
                    <a:ext uri="{9D8B030D-6E8A-4147-A177-3AD203B41FA5}">
                      <a16:colId xmlns:a16="http://schemas.microsoft.com/office/drawing/2014/main" val="2557483695"/>
                    </a:ext>
                  </a:extLst>
                </a:gridCol>
                <a:gridCol w="981570">
                  <a:extLst>
                    <a:ext uri="{9D8B030D-6E8A-4147-A177-3AD203B41FA5}">
                      <a16:colId xmlns:a16="http://schemas.microsoft.com/office/drawing/2014/main" val="924502965"/>
                    </a:ext>
                  </a:extLst>
                </a:gridCol>
                <a:gridCol w="775607">
                  <a:extLst>
                    <a:ext uri="{9D8B030D-6E8A-4147-A177-3AD203B41FA5}">
                      <a16:colId xmlns:a16="http://schemas.microsoft.com/office/drawing/2014/main" val="3342022806"/>
                    </a:ext>
                  </a:extLst>
                </a:gridCol>
                <a:gridCol w="853168">
                  <a:extLst>
                    <a:ext uri="{9D8B030D-6E8A-4147-A177-3AD203B41FA5}">
                      <a16:colId xmlns:a16="http://schemas.microsoft.com/office/drawing/2014/main" val="2761673217"/>
                    </a:ext>
                  </a:extLst>
                </a:gridCol>
                <a:gridCol w="1587583">
                  <a:extLst>
                    <a:ext uri="{9D8B030D-6E8A-4147-A177-3AD203B41FA5}">
                      <a16:colId xmlns:a16="http://schemas.microsoft.com/office/drawing/2014/main" val="1370727310"/>
                    </a:ext>
                  </a:extLst>
                </a:gridCol>
                <a:gridCol w="1049482">
                  <a:extLst>
                    <a:ext uri="{9D8B030D-6E8A-4147-A177-3AD203B41FA5}">
                      <a16:colId xmlns:a16="http://schemas.microsoft.com/office/drawing/2014/main" val="601077468"/>
                    </a:ext>
                  </a:extLst>
                </a:gridCol>
              </a:tblGrid>
              <a:tr h="263974">
                <a:tc gridSpan="2"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Licence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5695036"/>
                  </a:ext>
                </a:extLst>
              </a:tr>
              <a:tr h="5533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Code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Description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Interconnector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Transmission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Generation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Distribution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Supply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Systems , Services, Networks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1210680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BSC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Balancing and Settlement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○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Balancing &amp; Settlements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63484769"/>
                  </a:ext>
                </a:extLst>
              </a:tr>
              <a:tr h="391537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CUSC</a:t>
                      </a:r>
                    </a:p>
                  </a:txBody>
                  <a:tcPr marL="6350" marR="6350" marT="6350" marB="0" anchor="ctr"/>
                </a:tc>
                <a:tc rowSpan="2">
                  <a:txBody>
                    <a:bodyPr/>
                    <a:lstStyle/>
                    <a:p>
                      <a:pPr marL="85725" indent="0" algn="l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Transmission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○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80248249"/>
                  </a:ext>
                </a:extLst>
              </a:tr>
              <a:tr h="294263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DCUSA</a:t>
                      </a:r>
                    </a:p>
                  </a:txBody>
                  <a:tcPr marL="6350" marR="6350" marT="635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415932563"/>
                  </a:ext>
                </a:extLst>
              </a:tr>
              <a:tr h="387911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Distribution Code</a:t>
                      </a:r>
                    </a:p>
                  </a:txBody>
                  <a:tcPr marL="6350" marR="6350" marT="6350" marB="0" anchor="ctr"/>
                </a:tc>
                <a:tc rowSpan="2">
                  <a:txBody>
                    <a:bodyPr/>
                    <a:lstStyle/>
                    <a:p>
                      <a:pPr marL="85725" indent="0" algn="l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Engineering principles of connection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60901550"/>
                  </a:ext>
                </a:extLst>
              </a:tr>
              <a:tr h="297889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Grid Code</a:t>
                      </a:r>
                    </a:p>
                  </a:txBody>
                  <a:tcPr marL="6350" marR="6350" marT="635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○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99125864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85725" indent="0" algn="l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Retail, switching and metering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○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CSS, DTS, DTN, EES, GES &amp; TRAS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64435420"/>
                  </a:ext>
                </a:extLst>
              </a:tr>
              <a:tr h="429896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Smart meter roll-out, data protection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Smart systems &amp; Networks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32657149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STC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Operator - transmission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7250849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IGT UNC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Independent Gas Transporter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UK Link (GRS, IXN,</a:t>
                      </a:r>
                      <a:b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DES, Gemini)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48393035"/>
                  </a:ext>
                </a:extLst>
              </a:tr>
              <a:tr h="553343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UNC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Uniform Network Code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UK Link (GRS, IXN,</a:t>
                      </a:r>
                      <a:b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DES, Gemini)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3427877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4E157D1-4455-0EFF-B21C-C569879322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404313"/>
              </p:ext>
            </p:extLst>
          </p:nvPr>
        </p:nvGraphicFramePr>
        <p:xfrm>
          <a:off x="276225" y="6172200"/>
          <a:ext cx="3911600" cy="368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6500">
                  <a:extLst>
                    <a:ext uri="{9D8B030D-6E8A-4147-A177-3AD203B41FA5}">
                      <a16:colId xmlns:a16="http://schemas.microsoft.com/office/drawing/2014/main" val="1191417001"/>
                    </a:ext>
                  </a:extLst>
                </a:gridCol>
                <a:gridCol w="2705100">
                  <a:extLst>
                    <a:ext uri="{9D8B030D-6E8A-4147-A177-3AD203B41FA5}">
                      <a16:colId xmlns:a16="http://schemas.microsoft.com/office/drawing/2014/main" val="1581421160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Key:  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● Required to comply with code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18862787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</a:rPr>
                        <a:t>○ Obligated to create the code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14594068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93DD3B9-4E96-EBCE-8C20-BA82856305C1}"/>
              </a:ext>
            </a:extLst>
          </p:cNvPr>
          <p:cNvSpPr txBox="1"/>
          <p:nvPr/>
        </p:nvSpPr>
        <p:spPr>
          <a:xfrm>
            <a:off x="304800" y="304800"/>
            <a:ext cx="5352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Industry Codes, Licence and Systems/Services</a:t>
            </a:r>
          </a:p>
        </p:txBody>
      </p:sp>
    </p:spTree>
    <p:extLst>
      <p:ext uri="{BB962C8B-B14F-4D97-AF65-F5344CB8AC3E}">
        <p14:creationId xmlns:p14="http://schemas.microsoft.com/office/powerpoint/2010/main" val="22115834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CTOMILLISECCONVERTED" val="1"/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4&quot;&gt;&lt;property id=&quot;20148&quot; value=&quot;5&quot;/&gt;&lt;property id=&quot;20300&quot; value=&quot;Slide 1 - &amp;quot;Role of industry Codes in the GB market&amp;quot;&quot;/&gt;&lt;property id=&quot;20307&quot; value=&quot;257&quot;/&gt;&lt;/object&gt;&lt;object type=&quot;3&quot; unique_id=&quot;10005&quot;&gt;&lt;property id=&quot;20148&quot; value=&quot;5&quot;/&gt;&lt;property id=&quot;20300&quot; value=&quot;Slide 2 - &amp;quot;Regulatory Control – Electricity&amp;quot;&quot;/&gt;&lt;property id=&quot;20307&quot; value=&quot;258&quot;/&gt;&lt;/object&gt;&lt;object type=&quot;3&quot; unique_id=&quot;10006&quot;&gt;&lt;property id=&quot;20148&quot; value=&quot;5&quot;/&gt;&lt;property id=&quot;20300&quot; value=&quot;Slide 3 - &amp;quot;Regulatory Control – Gas&amp;quot;&quot;/&gt;&lt;property id=&quot;20307&quot; value=&quot;259&quot;/&gt;&lt;/object&gt;&lt;object type=&quot;3&quot; unique_id=&quot;10072&quot;&gt;&lt;property id=&quot;20148&quot; value=&quot;5&quot;/&gt;&lt;property id=&quot;20300&quot; value=&quot;Slide 4&quot;/&gt;&lt;property id=&quot;20307&quot; value=&quot;261&quot;/&gt;&lt;/object&gt;&lt;/object&gt;&lt;object type=&quot;8&quot; unique_id=&quot;10012&quot;&gt;&lt;/object&gt;&lt;/object&gt;&lt;/database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75C6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C03A70CA4FA14BBF439144431AB33A" ma:contentTypeVersion="6" ma:contentTypeDescription="Create a new document." ma:contentTypeScope="" ma:versionID="a1708e115fbc8078bc2afc52442f075e">
  <xsd:schema xmlns:xsd="http://www.w3.org/2001/XMLSchema" xmlns:xs="http://www.w3.org/2001/XMLSchema" xmlns:p="http://schemas.microsoft.com/office/2006/metadata/properties" xmlns:ns2="96ad9ca8-fad4-4e3b-a5ee-50c754fe7b1a" xmlns:ns3="d5e8df70-7ba7-462a-92bc-0eb2af61e599" targetNamespace="http://schemas.microsoft.com/office/2006/metadata/properties" ma:root="true" ma:fieldsID="91357206d1b8a2c00a6d484be722f513" ns2:_="" ns3:_="">
    <xsd:import namespace="96ad9ca8-fad4-4e3b-a5ee-50c754fe7b1a"/>
    <xsd:import namespace="d5e8df70-7ba7-462a-92bc-0eb2af61e59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ad9ca8-fad4-4e3b-a5ee-50c754fe7b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e8df70-7ba7-462a-92bc-0eb2af61e59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A7432C2-C1C5-4BF0-8B08-9C8EC2B01015}"/>
</file>

<file path=customXml/itemProps2.xml><?xml version="1.0" encoding="utf-8"?>
<ds:datastoreItem xmlns:ds="http://schemas.openxmlformats.org/officeDocument/2006/customXml" ds:itemID="{559631A5-AA00-45A4-9B22-DB4D9B59BE7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7266</TotalTime>
  <Words>870</Words>
  <Application>Microsoft Office PowerPoint</Application>
  <PresentationFormat>On-screen Show (4:3)</PresentationFormat>
  <Paragraphs>324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Arial Nova</vt:lpstr>
      <vt:lpstr>Calibri</vt:lpstr>
      <vt:lpstr>Office Theme</vt:lpstr>
      <vt:lpstr>Role of industry Codes in the GB market</vt:lpstr>
      <vt:lpstr>Regulatory Control – Electricity</vt:lpstr>
      <vt:lpstr>Regulatory Control – Gas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Reforming energy industry codes: consultation</dc:title>
  <dc:creator>BEIS</dc:creator>
  <cp:lastModifiedBy>Tina Pearce</cp:lastModifiedBy>
  <cp:revision>4</cp:revision>
  <dcterms:created xsi:type="dcterms:W3CDTF">2022-10-11T10:36:02Z</dcterms:created>
  <dcterms:modified xsi:type="dcterms:W3CDTF">2023-02-13T13:01:46Z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2022-10-11T00:00:00Z</vt:filetime>
  </property>
  <property fmtid="{D5CDD505-2E9C-101B-9397-08002B2CF9AE}" pid="3" name="Creator">
    <vt:lpwstr>Adobe Acrobat Pro DC (32-bit) 22.2.20212</vt:lpwstr>
  </property>
  <property fmtid="{D5CDD505-2E9C-101B-9397-08002B2CF9AE}" pid="4" name="LastSaved">
    <vt:filetime>2022-10-11T00:00:00Z</vt:filetime>
  </property>
  <property fmtid="{D5CDD505-2E9C-101B-9397-08002B2CF9AE}" pid="5" name="Producer">
    <vt:lpwstr>Adobe Acrobat Pro DC (32-bit) 22.2.20212</vt:lpwstr>
  </property>
</Properties>
</file>